
<file path=[Content_Types].xml><?xml version="1.0" encoding="utf-8"?>
<Types xmlns="http://schemas.openxmlformats.org/package/2006/content-types">
  <Default Extension="xml" ContentType="application/xml"/>
  <Default Extension="jpeg" ContentType="image/jpeg"/>
  <Default Extension="tiff" ContentType="image/tiff"/>
  <Default Extension="emf" ContentType="image/x-emf"/>
  <Default Extension="rels" ContentType="application/vnd.openxmlformats-package.relationships+xml"/>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Masters/slideMaster33.xml" ContentType="application/vnd.openxmlformats-officedocument.presentationml.slideMaster+xml"/>
  <Override PartName="/ppt/slideMasters/slideMaster34.xml" ContentType="application/vnd.openxmlformats-officedocument.presentationml.slideMaster+xml"/>
  <Override PartName="/ppt/slideMasters/slideMaster3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5.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6.xml" ContentType="application/vnd.openxmlformats-officedocument.theme+xml"/>
  <Override PartName="/ppt/theme/themeOverride2.xml" ContentType="application/vnd.openxmlformats-officedocument.themeOverrid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7.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8.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9.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10.xml" ContentType="application/vnd.openxmlformats-officedocument.theme+xml"/>
  <Override PartName="/ppt/theme/themeOverride3.xml" ContentType="application/vnd.openxmlformats-officedocument.themeOverride+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11.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12.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13.xml" ContentType="application/vnd.openxmlformats-officedocument.theme+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14.xml" ContentType="application/vnd.openxmlformats-officedocument.theme+xml"/>
  <Override PartName="/ppt/theme/themeOverride4.xml" ContentType="application/vnd.openxmlformats-officedocument.themeOverride+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15.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16.xml" ContentType="application/vnd.openxmlformats-officedocument.theme+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theme/theme17.xml" ContentType="application/vnd.openxmlformats-officedocument.theme+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18.xml" ContentType="application/vnd.openxmlformats-officedocument.theme+xml"/>
  <Override PartName="/ppt/theme/themeOverride5.xml" ContentType="application/vnd.openxmlformats-officedocument.themeOverride+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theme/theme19.xml" ContentType="application/vnd.openxmlformats-officedocument.theme+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20.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theme/theme21.xml" ContentType="application/vnd.openxmlformats-officedocument.theme+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theme/theme22.xml" ContentType="application/vnd.openxmlformats-officedocument.theme+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theme/theme23.xml" ContentType="application/vnd.openxmlformats-officedocument.theme+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theme/theme24.xml" ContentType="application/vnd.openxmlformats-officedocument.theme+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theme/theme25.xml" ContentType="application/vnd.openxmlformats-officedocument.theme+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theme/theme26.xml" ContentType="application/vnd.openxmlformats-officedocument.theme+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theme/theme27.xml" ContentType="application/vnd.openxmlformats-officedocument.theme+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theme/theme28.xml" ContentType="application/vnd.openxmlformats-officedocument.theme+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theme/theme29.xml" ContentType="application/vnd.openxmlformats-officedocument.theme+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30.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theme/theme31.xml" ContentType="application/vnd.openxmlformats-officedocument.theme+xml"/>
  <Override PartName="/ppt/theme/themeOverride6.xml" ContentType="application/vnd.openxmlformats-officedocument.themeOverride+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theme/theme32.xml" ContentType="application/vnd.openxmlformats-officedocument.theme+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theme/theme33.xml" ContentType="application/vnd.openxmlformats-officedocument.theme+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theme/theme34.xml" ContentType="application/vnd.openxmlformats-officedocument.theme+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theme/theme35.xml" ContentType="application/vnd.openxmlformats-officedocument.theme+xml"/>
  <Override PartName="/ppt/theme/theme36.xml" ContentType="application/vnd.openxmlformats-officedocument.theme+xml"/>
  <Override PartName="/ppt/theme/theme3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embeddings/oleObject1.bin" ContentType="application/vnd.openxmlformats-officedocument.oleObject"/>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embeddings/oleObject2.bin" ContentType="application/vnd.openxmlformats-officedocument.oleObject"/>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embeddings/oleObject3.bin" ContentType="application/vnd.openxmlformats-officedocument.oleObject"/>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embeddings/oleObject4.bin" ContentType="application/vnd.openxmlformats-officedocument.oleObject"/>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02" r:id="rId1"/>
    <p:sldMasterId id="2147483713" r:id="rId2"/>
    <p:sldMasterId id="2147483727" r:id="rId3"/>
    <p:sldMasterId id="2147483739" r:id="rId4"/>
    <p:sldMasterId id="2147483751" r:id="rId5"/>
    <p:sldMasterId id="2147483756" r:id="rId6"/>
    <p:sldMasterId id="2147483762" r:id="rId7"/>
    <p:sldMasterId id="2147483768" r:id="rId8"/>
    <p:sldMasterId id="2147483772" r:id="rId9"/>
    <p:sldMasterId id="2147483778" r:id="rId10"/>
    <p:sldMasterId id="2147483784" r:id="rId11"/>
    <p:sldMasterId id="2147483790" r:id="rId12"/>
    <p:sldMasterId id="2147483794" r:id="rId13"/>
    <p:sldMasterId id="2147483800" r:id="rId14"/>
    <p:sldMasterId id="2147483806" r:id="rId15"/>
    <p:sldMasterId id="2147483812" r:id="rId16"/>
    <p:sldMasterId id="2147483816" r:id="rId17"/>
    <p:sldMasterId id="2147483822" r:id="rId18"/>
    <p:sldMasterId id="2147483829" r:id="rId19"/>
    <p:sldMasterId id="2147483835" r:id="rId20"/>
    <p:sldMasterId id="2147483839" r:id="rId21"/>
    <p:sldMasterId id="2147483845" r:id="rId22"/>
    <p:sldMasterId id="2147483851" r:id="rId23"/>
    <p:sldMasterId id="2147483855" r:id="rId24"/>
    <p:sldMasterId id="2147483861" r:id="rId25"/>
    <p:sldMasterId id="2147483867" r:id="rId26"/>
    <p:sldMasterId id="2147483871" r:id="rId27"/>
    <p:sldMasterId id="2147483877" r:id="rId28"/>
    <p:sldMasterId id="2147483883" r:id="rId29"/>
    <p:sldMasterId id="2147483887" r:id="rId30"/>
    <p:sldMasterId id="2147483893" r:id="rId31"/>
    <p:sldMasterId id="2147483907" r:id="rId32"/>
    <p:sldMasterId id="2147483919" r:id="rId33"/>
    <p:sldMasterId id="2147483931" r:id="rId34"/>
    <p:sldMasterId id="2147483942" r:id="rId35"/>
  </p:sldMasterIdLst>
  <p:notesMasterIdLst>
    <p:notesMasterId r:id="rId121"/>
  </p:notesMasterIdLst>
  <p:handoutMasterIdLst>
    <p:handoutMasterId r:id="rId122"/>
  </p:handoutMasterIdLst>
  <p:sldIdLst>
    <p:sldId id="361" r:id="rId36"/>
    <p:sldId id="349" r:id="rId37"/>
    <p:sldId id="268" r:id="rId38"/>
    <p:sldId id="350" r:id="rId39"/>
    <p:sldId id="259" r:id="rId40"/>
    <p:sldId id="260" r:id="rId41"/>
    <p:sldId id="326" r:id="rId42"/>
    <p:sldId id="269" r:id="rId43"/>
    <p:sldId id="294" r:id="rId44"/>
    <p:sldId id="352" r:id="rId45"/>
    <p:sldId id="351" r:id="rId46"/>
    <p:sldId id="353" r:id="rId47"/>
    <p:sldId id="328" r:id="rId48"/>
    <p:sldId id="354" r:id="rId49"/>
    <p:sldId id="362" r:id="rId50"/>
    <p:sldId id="363" r:id="rId51"/>
    <p:sldId id="327" r:id="rId52"/>
    <p:sldId id="364" r:id="rId53"/>
    <p:sldId id="365" r:id="rId54"/>
    <p:sldId id="280" r:id="rId55"/>
    <p:sldId id="368" r:id="rId56"/>
    <p:sldId id="369" r:id="rId57"/>
    <p:sldId id="330" r:id="rId58"/>
    <p:sldId id="366" r:id="rId59"/>
    <p:sldId id="367" r:id="rId60"/>
    <p:sldId id="370" r:id="rId61"/>
    <p:sldId id="371" r:id="rId62"/>
    <p:sldId id="331" r:id="rId63"/>
    <p:sldId id="347" r:id="rId64"/>
    <p:sldId id="329" r:id="rId65"/>
    <p:sldId id="373" r:id="rId66"/>
    <p:sldId id="374" r:id="rId67"/>
    <p:sldId id="333" r:id="rId68"/>
    <p:sldId id="375" r:id="rId69"/>
    <p:sldId id="376" r:id="rId70"/>
    <p:sldId id="332" r:id="rId71"/>
    <p:sldId id="348" r:id="rId72"/>
    <p:sldId id="372" r:id="rId73"/>
    <p:sldId id="378" r:id="rId74"/>
    <p:sldId id="379" r:id="rId75"/>
    <p:sldId id="380" r:id="rId76"/>
    <p:sldId id="355" r:id="rId77"/>
    <p:sldId id="356" r:id="rId78"/>
    <p:sldId id="357" r:id="rId79"/>
    <p:sldId id="358" r:id="rId80"/>
    <p:sldId id="381" r:id="rId81"/>
    <p:sldId id="359" r:id="rId82"/>
    <p:sldId id="360" r:id="rId83"/>
    <p:sldId id="287" r:id="rId84"/>
    <p:sldId id="382" r:id="rId85"/>
    <p:sldId id="288" r:id="rId86"/>
    <p:sldId id="290" r:id="rId87"/>
    <p:sldId id="383" r:id="rId88"/>
    <p:sldId id="384" r:id="rId89"/>
    <p:sldId id="257" r:id="rId90"/>
    <p:sldId id="281" r:id="rId91"/>
    <p:sldId id="291" r:id="rId92"/>
    <p:sldId id="276" r:id="rId93"/>
    <p:sldId id="277" r:id="rId94"/>
    <p:sldId id="278" r:id="rId95"/>
    <p:sldId id="385" r:id="rId96"/>
    <p:sldId id="265" r:id="rId97"/>
    <p:sldId id="336" r:id="rId98"/>
    <p:sldId id="337" r:id="rId99"/>
    <p:sldId id="320" r:id="rId100"/>
    <p:sldId id="339" r:id="rId101"/>
    <p:sldId id="386" r:id="rId102"/>
    <p:sldId id="293" r:id="rId103"/>
    <p:sldId id="345" r:id="rId104"/>
    <p:sldId id="387" r:id="rId105"/>
    <p:sldId id="388" r:id="rId106"/>
    <p:sldId id="321" r:id="rId107"/>
    <p:sldId id="322" r:id="rId108"/>
    <p:sldId id="323" r:id="rId109"/>
    <p:sldId id="312" r:id="rId110"/>
    <p:sldId id="313" r:id="rId111"/>
    <p:sldId id="314" r:id="rId112"/>
    <p:sldId id="315" r:id="rId113"/>
    <p:sldId id="316" r:id="rId114"/>
    <p:sldId id="317" r:id="rId115"/>
    <p:sldId id="341" r:id="rId116"/>
    <p:sldId id="344" r:id="rId117"/>
    <p:sldId id="390" r:id="rId118"/>
    <p:sldId id="343" r:id="rId119"/>
    <p:sldId id="391" r:id="rId120"/>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New Roman" charset="0"/>
        <a:ea typeface="ＭＳ Ｐゴシック" charset="0"/>
        <a:cs typeface="+mn-cs"/>
      </a:defRPr>
    </a:lvl1pPr>
    <a:lvl2pPr marL="457200" algn="l" rtl="0" eaLnBrk="0" fontAlgn="base" hangingPunct="0">
      <a:spcBef>
        <a:spcPct val="0"/>
      </a:spcBef>
      <a:spcAft>
        <a:spcPct val="0"/>
      </a:spcAft>
      <a:defRPr sz="2400" kern="1200">
        <a:solidFill>
          <a:schemeClr val="tx1"/>
        </a:solidFill>
        <a:latin typeface="Times New Roman" charset="0"/>
        <a:ea typeface="ＭＳ Ｐゴシック" charset="0"/>
        <a:cs typeface="+mn-cs"/>
      </a:defRPr>
    </a:lvl2pPr>
    <a:lvl3pPr marL="914400" algn="l" rtl="0" eaLnBrk="0" fontAlgn="base" hangingPunct="0">
      <a:spcBef>
        <a:spcPct val="0"/>
      </a:spcBef>
      <a:spcAft>
        <a:spcPct val="0"/>
      </a:spcAft>
      <a:defRPr sz="2400" kern="1200">
        <a:solidFill>
          <a:schemeClr val="tx1"/>
        </a:solidFill>
        <a:latin typeface="Times New Roman" charset="0"/>
        <a:ea typeface="ＭＳ Ｐゴシック" charset="0"/>
        <a:cs typeface="+mn-cs"/>
      </a:defRPr>
    </a:lvl3pPr>
    <a:lvl4pPr marL="1371600" algn="l" rtl="0" eaLnBrk="0" fontAlgn="base" hangingPunct="0">
      <a:spcBef>
        <a:spcPct val="0"/>
      </a:spcBef>
      <a:spcAft>
        <a:spcPct val="0"/>
      </a:spcAft>
      <a:defRPr sz="2400" kern="1200">
        <a:solidFill>
          <a:schemeClr val="tx1"/>
        </a:solidFill>
        <a:latin typeface="Times New Roman" charset="0"/>
        <a:ea typeface="ＭＳ Ｐゴシック" charset="0"/>
        <a:cs typeface="+mn-cs"/>
      </a:defRPr>
    </a:lvl4pPr>
    <a:lvl5pPr marL="1828800" algn="l" rtl="0" eaLnBrk="0" fontAlgn="base" hangingPunct="0">
      <a:spcBef>
        <a:spcPct val="0"/>
      </a:spcBef>
      <a:spcAft>
        <a:spcPct val="0"/>
      </a:spcAft>
      <a:defRPr sz="2400" kern="1200">
        <a:solidFill>
          <a:schemeClr val="tx1"/>
        </a:solidFill>
        <a:latin typeface="Times New Roman" charset="0"/>
        <a:ea typeface="ＭＳ Ｐゴシック" charset="0"/>
        <a:cs typeface="+mn-cs"/>
      </a:defRPr>
    </a:lvl5pPr>
    <a:lvl6pPr marL="2286000" algn="l" defTabSz="457200" rtl="0" eaLnBrk="1" latinLnBrk="0" hangingPunct="1">
      <a:defRPr sz="2400" kern="1200">
        <a:solidFill>
          <a:schemeClr val="tx1"/>
        </a:solidFill>
        <a:latin typeface="Times New Roman" charset="0"/>
        <a:ea typeface="ＭＳ Ｐゴシック" charset="0"/>
        <a:cs typeface="+mn-cs"/>
      </a:defRPr>
    </a:lvl6pPr>
    <a:lvl7pPr marL="2743200" algn="l" defTabSz="457200" rtl="0" eaLnBrk="1" latinLnBrk="0" hangingPunct="1">
      <a:defRPr sz="2400" kern="1200">
        <a:solidFill>
          <a:schemeClr val="tx1"/>
        </a:solidFill>
        <a:latin typeface="Times New Roman" charset="0"/>
        <a:ea typeface="ＭＳ Ｐゴシック" charset="0"/>
        <a:cs typeface="+mn-cs"/>
      </a:defRPr>
    </a:lvl7pPr>
    <a:lvl8pPr marL="3200400" algn="l" defTabSz="457200" rtl="0" eaLnBrk="1" latinLnBrk="0" hangingPunct="1">
      <a:defRPr sz="2400" kern="1200">
        <a:solidFill>
          <a:schemeClr val="tx1"/>
        </a:solidFill>
        <a:latin typeface="Times New Roman" charset="0"/>
        <a:ea typeface="ＭＳ Ｐゴシック" charset="0"/>
        <a:cs typeface="+mn-cs"/>
      </a:defRPr>
    </a:lvl8pPr>
    <a:lvl9pPr marL="3657600" algn="l" defTabSz="457200" rtl="0" eaLnBrk="1" latinLnBrk="0" hangingPunct="1">
      <a:defRPr sz="2400" kern="1200">
        <a:solidFill>
          <a:schemeClr val="tx1"/>
        </a:solidFill>
        <a:latin typeface="Times New Roman" charset="0"/>
        <a:ea typeface="ＭＳ Ｐゴシック" charset="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19191"/>
    <a:srgbClr val="51DC00"/>
    <a:srgbClr val="D49FFF"/>
    <a:srgbClr val="F76681"/>
    <a:srgbClr val="00AE00"/>
    <a:srgbClr val="8CF4EA"/>
    <a:srgbClr val="000000"/>
    <a:srgbClr val="7679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92" autoAdjust="0"/>
    <p:restoredTop sz="81048" autoAdjust="0"/>
  </p:normalViewPr>
  <p:slideViewPr>
    <p:cSldViewPr snapToGrid="0" showGuides="1">
      <p:cViewPr>
        <p:scale>
          <a:sx n="100" d="100"/>
          <a:sy n="100" d="100"/>
        </p:scale>
        <p:origin x="-1312" y="80"/>
      </p:cViewPr>
      <p:guideLst>
        <p:guide orient="horz" pos="720"/>
        <p:guide pos="84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115" d="100"/>
        <a:sy n="115" d="100"/>
      </p:scale>
      <p:origin x="0" y="9440"/>
    </p:cViewPr>
  </p:sorterViewPr>
  <p:gridSpacing cx="76200" cy="76200"/>
</p:viewPr>
</file>

<file path=ppt/_rels/presentation.xml.rels><?xml version="1.0" encoding="UTF-8" standalone="yes"?>
<Relationships xmlns="http://schemas.openxmlformats.org/package/2006/relationships"><Relationship Id="rId10" Type="http://schemas.openxmlformats.org/officeDocument/2006/relationships/slideMaster" Target="slideMasters/slideMaster10.xml"/><Relationship Id="rId11" Type="http://schemas.openxmlformats.org/officeDocument/2006/relationships/slideMaster" Target="slideMasters/slideMaster11.xml"/><Relationship Id="rId12" Type="http://schemas.openxmlformats.org/officeDocument/2006/relationships/slideMaster" Target="slideMasters/slideMaster12.xml"/><Relationship Id="rId13" Type="http://schemas.openxmlformats.org/officeDocument/2006/relationships/slideMaster" Target="slideMasters/slideMaster13.xml"/><Relationship Id="rId14" Type="http://schemas.openxmlformats.org/officeDocument/2006/relationships/slideMaster" Target="slideMasters/slideMaster14.xml"/><Relationship Id="rId15" Type="http://schemas.openxmlformats.org/officeDocument/2006/relationships/slideMaster" Target="slideMasters/slideMaster15.xml"/><Relationship Id="rId16" Type="http://schemas.openxmlformats.org/officeDocument/2006/relationships/slideMaster" Target="slideMasters/slideMaster16.xml"/><Relationship Id="rId17" Type="http://schemas.openxmlformats.org/officeDocument/2006/relationships/slideMaster" Target="slideMasters/slideMaster17.xml"/><Relationship Id="rId18" Type="http://schemas.openxmlformats.org/officeDocument/2006/relationships/slideMaster" Target="slideMasters/slideMaster18.xml"/><Relationship Id="rId19" Type="http://schemas.openxmlformats.org/officeDocument/2006/relationships/slideMaster" Target="slideMasters/slideMaster19.xml"/><Relationship Id="rId60" Type="http://schemas.openxmlformats.org/officeDocument/2006/relationships/slide" Target="slides/slide25.xml"/><Relationship Id="rId61" Type="http://schemas.openxmlformats.org/officeDocument/2006/relationships/slide" Target="slides/slide26.xml"/><Relationship Id="rId62" Type="http://schemas.openxmlformats.org/officeDocument/2006/relationships/slide" Target="slides/slide27.xml"/><Relationship Id="rId63" Type="http://schemas.openxmlformats.org/officeDocument/2006/relationships/slide" Target="slides/slide28.xml"/><Relationship Id="rId64" Type="http://schemas.openxmlformats.org/officeDocument/2006/relationships/slide" Target="slides/slide29.xml"/><Relationship Id="rId65" Type="http://schemas.openxmlformats.org/officeDocument/2006/relationships/slide" Target="slides/slide30.xml"/><Relationship Id="rId66" Type="http://schemas.openxmlformats.org/officeDocument/2006/relationships/slide" Target="slides/slide31.xml"/><Relationship Id="rId67" Type="http://schemas.openxmlformats.org/officeDocument/2006/relationships/slide" Target="slides/slide32.xml"/><Relationship Id="rId68" Type="http://schemas.openxmlformats.org/officeDocument/2006/relationships/slide" Target="slides/slide33.xml"/><Relationship Id="rId69" Type="http://schemas.openxmlformats.org/officeDocument/2006/relationships/slide" Target="slides/slide34.xml"/><Relationship Id="rId120" Type="http://schemas.openxmlformats.org/officeDocument/2006/relationships/slide" Target="slides/slide85.xml"/><Relationship Id="rId121" Type="http://schemas.openxmlformats.org/officeDocument/2006/relationships/notesMaster" Target="notesMasters/notesMaster1.xml"/><Relationship Id="rId122" Type="http://schemas.openxmlformats.org/officeDocument/2006/relationships/handoutMaster" Target="handoutMasters/handoutMaster1.xml"/><Relationship Id="rId123" Type="http://schemas.openxmlformats.org/officeDocument/2006/relationships/printerSettings" Target="printerSettings/printerSettings1.bin"/><Relationship Id="rId124" Type="http://schemas.openxmlformats.org/officeDocument/2006/relationships/presProps" Target="presProps.xml"/><Relationship Id="rId125" Type="http://schemas.openxmlformats.org/officeDocument/2006/relationships/viewProps" Target="viewProps.xml"/><Relationship Id="rId126" Type="http://schemas.openxmlformats.org/officeDocument/2006/relationships/theme" Target="theme/theme1.xml"/><Relationship Id="rId127" Type="http://schemas.openxmlformats.org/officeDocument/2006/relationships/tableStyles" Target="tableStyles.xml"/><Relationship Id="rId40" Type="http://schemas.openxmlformats.org/officeDocument/2006/relationships/slide" Target="slides/slide5.xml"/><Relationship Id="rId41" Type="http://schemas.openxmlformats.org/officeDocument/2006/relationships/slide" Target="slides/slide6.xml"/><Relationship Id="rId42" Type="http://schemas.openxmlformats.org/officeDocument/2006/relationships/slide" Target="slides/slide7.xml"/><Relationship Id="rId90" Type="http://schemas.openxmlformats.org/officeDocument/2006/relationships/slide" Target="slides/slide55.xml"/><Relationship Id="rId91" Type="http://schemas.openxmlformats.org/officeDocument/2006/relationships/slide" Target="slides/slide56.xml"/><Relationship Id="rId92" Type="http://schemas.openxmlformats.org/officeDocument/2006/relationships/slide" Target="slides/slide57.xml"/><Relationship Id="rId93" Type="http://schemas.openxmlformats.org/officeDocument/2006/relationships/slide" Target="slides/slide58.xml"/><Relationship Id="rId94" Type="http://schemas.openxmlformats.org/officeDocument/2006/relationships/slide" Target="slides/slide59.xml"/><Relationship Id="rId95" Type="http://schemas.openxmlformats.org/officeDocument/2006/relationships/slide" Target="slides/slide60.xml"/><Relationship Id="rId96" Type="http://schemas.openxmlformats.org/officeDocument/2006/relationships/slide" Target="slides/slide61.xml"/><Relationship Id="rId101" Type="http://schemas.openxmlformats.org/officeDocument/2006/relationships/slide" Target="slides/slide66.xml"/><Relationship Id="rId102" Type="http://schemas.openxmlformats.org/officeDocument/2006/relationships/slide" Target="slides/slide67.xml"/><Relationship Id="rId103" Type="http://schemas.openxmlformats.org/officeDocument/2006/relationships/slide" Target="slides/slide68.xml"/><Relationship Id="rId104" Type="http://schemas.openxmlformats.org/officeDocument/2006/relationships/slide" Target="slides/slide69.xml"/><Relationship Id="rId105" Type="http://schemas.openxmlformats.org/officeDocument/2006/relationships/slide" Target="slides/slide70.xml"/><Relationship Id="rId106" Type="http://schemas.openxmlformats.org/officeDocument/2006/relationships/slide" Target="slides/slide71.xml"/><Relationship Id="rId107" Type="http://schemas.openxmlformats.org/officeDocument/2006/relationships/slide" Target="slides/slide72.xml"/><Relationship Id="rId108" Type="http://schemas.openxmlformats.org/officeDocument/2006/relationships/slide" Target="slides/slide73.xml"/><Relationship Id="rId109" Type="http://schemas.openxmlformats.org/officeDocument/2006/relationships/slide" Target="slides/slide74.xml"/><Relationship Id="rId97" Type="http://schemas.openxmlformats.org/officeDocument/2006/relationships/slide" Target="slides/slide62.xml"/><Relationship Id="rId98" Type="http://schemas.openxmlformats.org/officeDocument/2006/relationships/slide" Target="slides/slide63.xml"/><Relationship Id="rId99" Type="http://schemas.openxmlformats.org/officeDocument/2006/relationships/slide" Target="slides/slide64.xml"/><Relationship Id="rId43" Type="http://schemas.openxmlformats.org/officeDocument/2006/relationships/slide" Target="slides/slide8.xml"/><Relationship Id="rId44" Type="http://schemas.openxmlformats.org/officeDocument/2006/relationships/slide" Target="slides/slide9.xml"/><Relationship Id="rId45" Type="http://schemas.openxmlformats.org/officeDocument/2006/relationships/slide" Target="slides/slide10.xml"/><Relationship Id="rId46" Type="http://schemas.openxmlformats.org/officeDocument/2006/relationships/slide" Target="slides/slide11.xml"/><Relationship Id="rId47" Type="http://schemas.openxmlformats.org/officeDocument/2006/relationships/slide" Target="slides/slide12.xml"/><Relationship Id="rId48" Type="http://schemas.openxmlformats.org/officeDocument/2006/relationships/slide" Target="slides/slide13.xml"/><Relationship Id="rId49" Type="http://schemas.openxmlformats.org/officeDocument/2006/relationships/slide" Target="slides/slide14.xml"/><Relationship Id="rId100" Type="http://schemas.openxmlformats.org/officeDocument/2006/relationships/slide" Target="slides/slide65.xml"/><Relationship Id="rId20" Type="http://schemas.openxmlformats.org/officeDocument/2006/relationships/slideMaster" Target="slideMasters/slideMaster20.xml"/><Relationship Id="rId21" Type="http://schemas.openxmlformats.org/officeDocument/2006/relationships/slideMaster" Target="slideMasters/slideMaster21.xml"/><Relationship Id="rId22" Type="http://schemas.openxmlformats.org/officeDocument/2006/relationships/slideMaster" Target="slideMasters/slideMaster22.xml"/><Relationship Id="rId70" Type="http://schemas.openxmlformats.org/officeDocument/2006/relationships/slide" Target="slides/slide35.xml"/><Relationship Id="rId71" Type="http://schemas.openxmlformats.org/officeDocument/2006/relationships/slide" Target="slides/slide36.xml"/><Relationship Id="rId72" Type="http://schemas.openxmlformats.org/officeDocument/2006/relationships/slide" Target="slides/slide37.xml"/><Relationship Id="rId73" Type="http://schemas.openxmlformats.org/officeDocument/2006/relationships/slide" Target="slides/slide38.xml"/><Relationship Id="rId74" Type="http://schemas.openxmlformats.org/officeDocument/2006/relationships/slide" Target="slides/slide39.xml"/><Relationship Id="rId75" Type="http://schemas.openxmlformats.org/officeDocument/2006/relationships/slide" Target="slides/slide40.xml"/><Relationship Id="rId76" Type="http://schemas.openxmlformats.org/officeDocument/2006/relationships/slide" Target="slides/slide41.xml"/><Relationship Id="rId77" Type="http://schemas.openxmlformats.org/officeDocument/2006/relationships/slide" Target="slides/slide42.xml"/><Relationship Id="rId78" Type="http://schemas.openxmlformats.org/officeDocument/2006/relationships/slide" Target="slides/slide43.xml"/><Relationship Id="rId79" Type="http://schemas.openxmlformats.org/officeDocument/2006/relationships/slide" Target="slides/slide44.xml"/><Relationship Id="rId23" Type="http://schemas.openxmlformats.org/officeDocument/2006/relationships/slideMaster" Target="slideMasters/slideMaster23.xml"/><Relationship Id="rId24" Type="http://schemas.openxmlformats.org/officeDocument/2006/relationships/slideMaster" Target="slideMasters/slideMaster24.xml"/><Relationship Id="rId25" Type="http://schemas.openxmlformats.org/officeDocument/2006/relationships/slideMaster" Target="slideMasters/slideMaster25.xml"/><Relationship Id="rId26" Type="http://schemas.openxmlformats.org/officeDocument/2006/relationships/slideMaster" Target="slideMasters/slideMaster26.xml"/><Relationship Id="rId27" Type="http://schemas.openxmlformats.org/officeDocument/2006/relationships/slideMaster" Target="slideMasters/slideMaster27.xml"/><Relationship Id="rId28" Type="http://schemas.openxmlformats.org/officeDocument/2006/relationships/slideMaster" Target="slideMasters/slideMaster28.xml"/><Relationship Id="rId29" Type="http://schemas.openxmlformats.org/officeDocument/2006/relationships/slideMaster" Target="slideMasters/slideMaster29.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 Id="rId9" Type="http://schemas.openxmlformats.org/officeDocument/2006/relationships/slideMaster" Target="slideMasters/slideMaster9.xml"/><Relationship Id="rId50" Type="http://schemas.openxmlformats.org/officeDocument/2006/relationships/slide" Target="slides/slide15.xml"/><Relationship Id="rId51" Type="http://schemas.openxmlformats.org/officeDocument/2006/relationships/slide" Target="slides/slide16.xml"/><Relationship Id="rId52" Type="http://schemas.openxmlformats.org/officeDocument/2006/relationships/slide" Target="slides/slide17.xml"/><Relationship Id="rId53" Type="http://schemas.openxmlformats.org/officeDocument/2006/relationships/slide" Target="slides/slide18.xml"/><Relationship Id="rId54" Type="http://schemas.openxmlformats.org/officeDocument/2006/relationships/slide" Target="slides/slide19.xml"/><Relationship Id="rId55" Type="http://schemas.openxmlformats.org/officeDocument/2006/relationships/slide" Target="slides/slide20.xml"/><Relationship Id="rId56" Type="http://schemas.openxmlformats.org/officeDocument/2006/relationships/slide" Target="slides/slide21.xml"/><Relationship Id="rId57" Type="http://schemas.openxmlformats.org/officeDocument/2006/relationships/slide" Target="slides/slide22.xml"/><Relationship Id="rId58" Type="http://schemas.openxmlformats.org/officeDocument/2006/relationships/slide" Target="slides/slide23.xml"/><Relationship Id="rId59" Type="http://schemas.openxmlformats.org/officeDocument/2006/relationships/slide" Target="slides/slide24.xml"/><Relationship Id="rId110" Type="http://schemas.openxmlformats.org/officeDocument/2006/relationships/slide" Target="slides/slide75.xml"/><Relationship Id="rId111" Type="http://schemas.openxmlformats.org/officeDocument/2006/relationships/slide" Target="slides/slide76.xml"/><Relationship Id="rId112" Type="http://schemas.openxmlformats.org/officeDocument/2006/relationships/slide" Target="slides/slide77.xml"/><Relationship Id="rId113" Type="http://schemas.openxmlformats.org/officeDocument/2006/relationships/slide" Target="slides/slide78.xml"/><Relationship Id="rId114" Type="http://schemas.openxmlformats.org/officeDocument/2006/relationships/slide" Target="slides/slide79.xml"/><Relationship Id="rId115" Type="http://schemas.openxmlformats.org/officeDocument/2006/relationships/slide" Target="slides/slide80.xml"/><Relationship Id="rId116" Type="http://schemas.openxmlformats.org/officeDocument/2006/relationships/slide" Target="slides/slide81.xml"/><Relationship Id="rId117" Type="http://schemas.openxmlformats.org/officeDocument/2006/relationships/slide" Target="slides/slide82.xml"/><Relationship Id="rId118" Type="http://schemas.openxmlformats.org/officeDocument/2006/relationships/slide" Target="slides/slide83.xml"/><Relationship Id="rId119" Type="http://schemas.openxmlformats.org/officeDocument/2006/relationships/slide" Target="slides/slide84.xml"/><Relationship Id="rId30" Type="http://schemas.openxmlformats.org/officeDocument/2006/relationships/slideMaster" Target="slideMasters/slideMaster30.xml"/><Relationship Id="rId31" Type="http://schemas.openxmlformats.org/officeDocument/2006/relationships/slideMaster" Target="slideMasters/slideMaster31.xml"/><Relationship Id="rId32" Type="http://schemas.openxmlformats.org/officeDocument/2006/relationships/slideMaster" Target="slideMasters/slideMaster32.xml"/><Relationship Id="rId33" Type="http://schemas.openxmlformats.org/officeDocument/2006/relationships/slideMaster" Target="slideMasters/slideMaster33.xml"/><Relationship Id="rId34" Type="http://schemas.openxmlformats.org/officeDocument/2006/relationships/slideMaster" Target="slideMasters/slideMaster34.xml"/><Relationship Id="rId35" Type="http://schemas.openxmlformats.org/officeDocument/2006/relationships/slideMaster" Target="slideMasters/slideMaster35.xml"/><Relationship Id="rId36" Type="http://schemas.openxmlformats.org/officeDocument/2006/relationships/slide" Target="slides/slide1.xml"/><Relationship Id="rId37" Type="http://schemas.openxmlformats.org/officeDocument/2006/relationships/slide" Target="slides/slide2.xml"/><Relationship Id="rId38" Type="http://schemas.openxmlformats.org/officeDocument/2006/relationships/slide" Target="slides/slide3.xml"/><Relationship Id="rId39" Type="http://schemas.openxmlformats.org/officeDocument/2006/relationships/slide" Target="slides/slide4.xml"/><Relationship Id="rId80" Type="http://schemas.openxmlformats.org/officeDocument/2006/relationships/slide" Target="slides/slide45.xml"/><Relationship Id="rId81" Type="http://schemas.openxmlformats.org/officeDocument/2006/relationships/slide" Target="slides/slide46.xml"/><Relationship Id="rId82" Type="http://schemas.openxmlformats.org/officeDocument/2006/relationships/slide" Target="slides/slide47.xml"/><Relationship Id="rId83" Type="http://schemas.openxmlformats.org/officeDocument/2006/relationships/slide" Target="slides/slide48.xml"/><Relationship Id="rId84" Type="http://schemas.openxmlformats.org/officeDocument/2006/relationships/slide" Target="slides/slide49.xml"/><Relationship Id="rId85" Type="http://schemas.openxmlformats.org/officeDocument/2006/relationships/slide" Target="slides/slide50.xml"/><Relationship Id="rId86" Type="http://schemas.openxmlformats.org/officeDocument/2006/relationships/slide" Target="slides/slide51.xml"/><Relationship Id="rId87" Type="http://schemas.openxmlformats.org/officeDocument/2006/relationships/slide" Target="slides/slide52.xml"/><Relationship Id="rId88" Type="http://schemas.openxmlformats.org/officeDocument/2006/relationships/slide" Target="slides/slide53.xml"/><Relationship Id="rId89" Type="http://schemas.openxmlformats.org/officeDocument/2006/relationships/slide" Target="slides/slide54.xml"/></Relationships>
</file>

<file path=ppt/_rels/viewProps.xml.rels><?xml version="1.0" encoding="UTF-8" standalone="yes"?>
<Relationships xmlns="http://schemas.openxmlformats.org/package/2006/relationships"><Relationship Id="rId1" Type="http://schemas.openxmlformats.org/officeDocument/2006/relationships/slide" Target="slides/slide51.xml"/><Relationship Id="rId2" Type="http://schemas.openxmlformats.org/officeDocument/2006/relationships/slide" Target="slides/slide5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2.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3051175" y="8710613"/>
            <a:ext cx="757238" cy="25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87312" tIns="44450" rIns="87312" bIns="44450">
            <a:spAutoFit/>
          </a:bodyPr>
          <a:lstStyle/>
          <a:p>
            <a:pPr algn="ctr" defTabSz="868363">
              <a:lnSpc>
                <a:spcPct val="90000"/>
              </a:lnSpc>
            </a:pPr>
            <a:r>
              <a:rPr lang="en-US" sz="1200">
                <a:latin typeface="Arial" charset="0"/>
              </a:rPr>
              <a:t>Page </a:t>
            </a:r>
            <a:fld id="{A172EBCD-79EB-7047-A63F-8CAE5B3BEAD3}" type="slidenum">
              <a:rPr lang="en-US" sz="1200">
                <a:latin typeface="Arial" charset="0"/>
              </a:rPr>
              <a:pPr algn="ctr" defTabSz="868363">
                <a:lnSpc>
                  <a:spcPct val="90000"/>
                </a:lnSpc>
              </a:pPr>
              <a:t>‹#›</a:t>
            </a:fld>
            <a:endParaRPr lang="en-US" sz="1200">
              <a:latin typeface="Arial" charset="0"/>
            </a:endParaRPr>
          </a:p>
        </p:txBody>
      </p:sp>
    </p:spTree>
    <p:extLst>
      <p:ext uri="{BB962C8B-B14F-4D97-AF65-F5344CB8AC3E}">
        <p14:creationId xmlns:p14="http://schemas.microsoft.com/office/powerpoint/2010/main" val="33137527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ChangeArrowheads="1"/>
          </p:cNvSpPr>
          <p:nvPr/>
        </p:nvSpPr>
        <p:spPr bwMode="auto">
          <a:xfrm>
            <a:off x="3051175" y="8710613"/>
            <a:ext cx="757238" cy="25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87312" tIns="44450" rIns="87312" bIns="44450">
            <a:spAutoFit/>
          </a:bodyPr>
          <a:lstStyle/>
          <a:p>
            <a:pPr algn="ctr" defTabSz="868363">
              <a:lnSpc>
                <a:spcPct val="90000"/>
              </a:lnSpc>
            </a:pPr>
            <a:r>
              <a:rPr lang="en-US" sz="1200">
                <a:latin typeface="Arial" charset="0"/>
              </a:rPr>
              <a:t>Page </a:t>
            </a:r>
            <a:fld id="{A752419D-4EDD-2B47-BFFC-C2B1B2E3EB5E}" type="slidenum">
              <a:rPr lang="en-US" sz="1200">
                <a:latin typeface="Arial" charset="0"/>
              </a:rPr>
              <a:pPr algn="ctr" defTabSz="868363">
                <a:lnSpc>
                  <a:spcPct val="90000"/>
                </a:lnSpc>
              </a:pPr>
              <a:t>‹#›</a:t>
            </a:fld>
            <a:endParaRPr lang="en-US" sz="1200">
              <a:latin typeface="Arial" charset="0"/>
            </a:endParaRPr>
          </a:p>
        </p:txBody>
      </p:sp>
      <p:sp>
        <p:nvSpPr>
          <p:cNvPr id="2051" name="Rectangle 3"/>
          <p:cNvSpPr>
            <a:spLocks noGrp="1" noRot="1" noChangeAspect="1" noChangeArrowheads="1" noTextEdit="1"/>
          </p:cNvSpPr>
          <p:nvPr>
            <p:ph type="sldImg" idx="2"/>
          </p:nvPr>
        </p:nvSpPr>
        <p:spPr bwMode="auto">
          <a:xfrm>
            <a:off x="1150938" y="692150"/>
            <a:ext cx="4556125" cy="3416300"/>
          </a:xfrm>
          <a:prstGeom prst="rect">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sp>
      <p:sp>
        <p:nvSpPr>
          <p:cNvPr id="2052" name="Rectangle 4"/>
          <p:cNvSpPr>
            <a:spLocks noGrp="1" noChangeArrowheads="1"/>
          </p:cNvSpPr>
          <p:nvPr>
            <p:ph type="body" sz="quarter" idx="3"/>
          </p:nvPr>
        </p:nvSpPr>
        <p:spPr bwMode="auto">
          <a:xfrm>
            <a:off x="912813" y="4343400"/>
            <a:ext cx="5030787"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a:t>Body Text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93384209"/>
      </p:ext>
    </p:extLst>
  </p:cSld>
  <p:clrMap bg1="lt1" tx1="dk1" bg2="lt2" tx2="dk2" accent1="accent1" accent2="accent2" accent3="accent3" accent4="accent4" accent5="accent5" accent6="accent6" hlink="hlink" folHlink="folHlink"/>
  <p:notesStyle>
    <a:lvl1pPr algn="l" rtl="0" eaLnBrk="0" fontAlgn="base" hangingPunct="0">
      <a:lnSpc>
        <a:spcPct val="90000"/>
      </a:lnSpc>
      <a:spcBef>
        <a:spcPct val="40000"/>
      </a:spcBef>
      <a:spcAft>
        <a:spcPct val="0"/>
      </a:spcAft>
      <a:defRPr sz="1200" kern="1200">
        <a:solidFill>
          <a:schemeClr val="tx1"/>
        </a:solidFill>
        <a:latin typeface="Arial" charset="0"/>
        <a:ea typeface="ＭＳ Ｐゴシック" charset="0"/>
        <a:cs typeface="+mn-cs"/>
      </a:defRPr>
    </a:lvl1pPr>
    <a:lvl2pPr marL="457200" algn="l" rtl="0" eaLnBrk="0" fontAlgn="base" hangingPunct="0">
      <a:lnSpc>
        <a:spcPct val="90000"/>
      </a:lnSpc>
      <a:spcBef>
        <a:spcPct val="4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lnSpc>
        <a:spcPct val="90000"/>
      </a:lnSpc>
      <a:spcBef>
        <a:spcPct val="4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lnSpc>
        <a:spcPct val="90000"/>
      </a:lnSpc>
      <a:spcBef>
        <a:spcPct val="4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lnSpc>
        <a:spcPct val="90000"/>
      </a:lnSpc>
      <a:spcBef>
        <a:spcPct val="40000"/>
      </a:spcBef>
      <a:spcAft>
        <a:spcPct val="0"/>
      </a:spcAft>
      <a:defRPr sz="1200" kern="1200">
        <a:solidFill>
          <a:schemeClr val="tx1"/>
        </a:solidFill>
        <a:latin typeface="Arial"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0674" name="Rectangle 2"/>
          <p:cNvSpPr>
            <a:spLocks noGrp="1" noRot="1" noChangeAspect="1" noChangeArrowheads="1"/>
          </p:cNvSpPr>
          <p:nvPr>
            <p:ph type="sldImg"/>
          </p:nvPr>
        </p:nvSpPr>
        <p:spPr bwMode="auto">
          <a:xfrm>
            <a:off x="1144588" y="685800"/>
            <a:ext cx="4572000" cy="34290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54067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1026"/>
          <p:cNvSpPr>
            <a:spLocks noGrp="1" noRot="1" noChangeAspect="1" noChangeArrowheads="1"/>
          </p:cNvSpPr>
          <p:nvPr>
            <p:ph type="sldImg"/>
          </p:nvPr>
        </p:nvSpPr>
        <p:spPr bwMode="auto">
          <a:xfrm>
            <a:off x="1150938" y="692150"/>
            <a:ext cx="4556125" cy="34163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232451" name="Rectangle 1027"/>
          <p:cNvSpPr>
            <a:spLocks noGrp="1" noChangeArrowheads="1"/>
          </p:cNvSpPr>
          <p:nvPr>
            <p:ph type="body" idx="1"/>
          </p:nvPr>
        </p:nvSpPr>
        <p:spPr bwMode="auto">
          <a:xfrm>
            <a:off x="912813" y="4343400"/>
            <a:ext cx="5030787" cy="41148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90467" name="Rectangle 1027"/>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48835" name="Rectangle 1027"/>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59747" name="Rectangle 1027"/>
          <p:cNvSpPr>
            <a:spLocks noGrp="1" noChangeArrowheads="1"/>
          </p:cNvSpPr>
          <p:nvPr>
            <p:ph type="body" idx="1"/>
          </p:nvPr>
        </p:nvSpPr>
        <p:spPr/>
        <p:txBody>
          <a:bodyPr/>
          <a:lstStyle/>
          <a:p>
            <a:r>
              <a:rPr lang="en-US"/>
              <a:t>Patients with incomplete circles are more likely to experience stroke in the present of carotid artery stenosis or occlusion, as collateral pathways are significantly reduced.</a:t>
            </a:r>
          </a:p>
          <a:p>
            <a:r>
              <a:rPr lang="en-US">
                <a:latin typeface="Times New Roman" charset="0"/>
              </a:rPr>
              <a:t>Posterior and anterior communicating arteries provide collateral pathways within the circle of Willis. In the presence of an ICA occlusion, flow from the contralateral ACA can "cross-fill" via the anterior communicationg artery, and course retrograde in the ipsilateral ACA to supply the MCA and the lateral hemisphere.  </a:t>
            </a:r>
          </a:p>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1026"/>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237571" name="Rectangle 1027"/>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r>
              <a:rPr lang="en-US">
                <a:latin typeface="Times New Roman" charset="0"/>
              </a:rPr>
              <a:t>Other collateral pathways that may develop with ICA occlusion include retrograde flow in the supraorbital and supratrochlear arteries, branches of the ophthalmic artery. This pathway reconstitutes the supraclinoid segment of the ICA with blood flow being supplied by communicating ECA branches. </a:t>
            </a:r>
          </a:p>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48835" name="Rectangle 1027"/>
          <p:cNvSpPr>
            <a:spLocks noGrp="1" noChangeArrowheads="1"/>
          </p:cNvSpPr>
          <p:nvPr>
            <p:ph type="body" idx="1"/>
          </p:nvPr>
        </p:nvSpPr>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67939" name="Rectangle 1027"/>
          <p:cNvSpPr>
            <a:spLocks noGrp="1" noChangeArrowheads="1"/>
          </p:cNvSpPr>
          <p:nvPr>
            <p:ph type="body" idx="1"/>
          </p:nvPr>
        </p:nvSpPr>
        <p:spPr/>
        <p:txBody>
          <a:bodyPr/>
          <a:lstStyle/>
          <a:p>
            <a:r>
              <a:rPr lang="en-US"/>
              <a:t>Vessels accessible from the transtemporal window.</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67939" name="Rectangle 1027"/>
          <p:cNvSpPr>
            <a:spLocks noGrp="1" noChangeArrowheads="1"/>
          </p:cNvSpPr>
          <p:nvPr>
            <p:ph type="body" idx="1"/>
          </p:nvPr>
        </p:nvSpPr>
        <p:spPr/>
        <p:txBody>
          <a:bodyPr/>
          <a:lstStyle/>
          <a:p>
            <a:r>
              <a:rPr lang="en-US"/>
              <a:t>Vessels accessible from the transtemporal window.</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65891" name="Rectangle 1027"/>
          <p:cNvSpPr>
            <a:spLocks noGrp="1" noChangeArrowheads="1"/>
          </p:cNvSpPr>
          <p:nvPr>
            <p:ph type="body" idx="1"/>
          </p:nvPr>
        </p:nvSpPr>
        <p:spPr/>
        <p:txBody>
          <a:bodyPr/>
          <a:lstStyle/>
          <a:p>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97635" name="Rectangle 1027"/>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1026"/>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181251" name="Rectangle 1027"/>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66915" name="Rectangle 1027"/>
          <p:cNvSpPr>
            <a:spLocks noGrp="1" noChangeArrowheads="1"/>
          </p:cNvSpPr>
          <p:nvPr>
            <p:ph type="body" idx="1"/>
          </p:nvPr>
        </p:nvSpPr>
        <p:spPr/>
        <p:txBody>
          <a:bodyPr/>
          <a:lstStyle/>
          <a:p>
            <a:r>
              <a:rPr lang="en-US"/>
              <a:t>Many patients have a total occlusion of an ICA and are asymptomatic, whereas many with the condition suffer stroke.  It is likely that the availability of collateral pathways effects the outcome. In those with a disrupted circle, the ability to perfuse from the contralateral side is impaired.</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92515" name="Rectangle 1027"/>
          <p:cNvSpPr>
            <a:spLocks noGrp="1" noChangeArrowheads="1"/>
          </p:cNvSpPr>
          <p:nvPr>
            <p:ph type="body" idx="1"/>
          </p:nvPr>
        </p:nvSpPr>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Report not</a:t>
            </a:r>
            <a:r>
              <a:rPr lang="en-US" baseline="0" dirty="0" smtClean="0"/>
              <a:t> flow direction and measure peak-mean velocity</a:t>
            </a:r>
            <a:endParaRPr lang="en-US" dirty="0"/>
          </a:p>
        </p:txBody>
      </p:sp>
    </p:spTree>
    <p:extLst>
      <p:ext uri="{BB962C8B-B14F-4D97-AF65-F5344CB8AC3E}">
        <p14:creationId xmlns:p14="http://schemas.microsoft.com/office/powerpoint/2010/main" val="27186213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91491" name="Rectangle 1027"/>
          <p:cNvSpPr>
            <a:spLocks noGrp="1" noChangeArrowheads="1"/>
          </p:cNvSpPr>
          <p:nvPr>
            <p:ph type="body" idx="1"/>
          </p:nvPr>
        </p:nvSpPr>
        <p:spPr/>
        <p:txBody>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96611" name="Rectangle 1027"/>
          <p:cNvSpPr>
            <a:spLocks noGrp="1" noChangeArrowheads="1"/>
          </p:cNvSpPr>
          <p:nvPr>
            <p:ph type="body" idx="1"/>
          </p:nvPr>
        </p:nvSpPr>
        <p:spPr/>
        <p:txBody>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97635" name="Rectangle 1027"/>
          <p:cNvSpPr>
            <a:spLocks noGrp="1" noChangeArrowheads="1"/>
          </p:cNvSpPr>
          <p:nvPr>
            <p:ph type="body" idx="1"/>
          </p:nvPr>
        </p:nvSpPr>
        <p:spPr/>
        <p:txBody>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98659" name="Rectangle 1027"/>
          <p:cNvSpPr>
            <a:spLocks noGrp="1" noChangeArrowheads="1"/>
          </p:cNvSpPr>
          <p:nvPr>
            <p:ph type="body" idx="1"/>
          </p:nvPr>
        </p:nvSpPr>
        <p:spPr/>
        <p:txBody>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99683" name="Rectangle 1027"/>
          <p:cNvSpPr>
            <a:spLocks noGrp="1" noChangeArrowheads="1"/>
          </p:cNvSpPr>
          <p:nvPr>
            <p:ph type="body" idx="1"/>
          </p:nvPr>
        </p:nvSpPr>
        <p:spPr/>
        <p:txBody>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007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1026"/>
          <p:cNvSpPr>
            <a:spLocks noGrp="1" noRot="1" noChangeAspect="1" noChangeArrowheads="1"/>
          </p:cNvSpPr>
          <p:nvPr>
            <p:ph type="sldImg"/>
          </p:nvPr>
        </p:nvSpPr>
        <p:spPr bwMode="auto">
          <a:xfrm>
            <a:off x="1150938" y="692150"/>
            <a:ext cx="4556125" cy="34163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239619" name="Rectangle 1027"/>
          <p:cNvSpPr>
            <a:spLocks noGrp="1" noChangeArrowheads="1"/>
          </p:cNvSpPr>
          <p:nvPr>
            <p:ph type="body" idx="1"/>
          </p:nvPr>
        </p:nvSpPr>
        <p:spPr bwMode="auto">
          <a:xfrm>
            <a:off x="912813" y="4343400"/>
            <a:ext cx="5030787" cy="41148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txBody>
          <a:bodyPr/>
          <a:lstStyle/>
          <a:p>
            <a:r>
              <a:rPr lang="en-US" dirty="0" smtClean="0"/>
              <a:t>TAP = “time average</a:t>
            </a:r>
            <a:r>
              <a:rPr lang="en-US" baseline="0" dirty="0" smtClean="0"/>
              <a:t> peak” or peak mean velocity.</a:t>
            </a:r>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62819" name="Rectangle 3"/>
          <p:cNvSpPr>
            <a:spLocks noGrp="1" noChangeArrowheads="1"/>
          </p:cNvSpPr>
          <p:nvPr>
            <p:ph type="body" idx="1"/>
          </p:nvPr>
        </p:nvSpPr>
        <p:spPr/>
        <p:txBody>
          <a:bodyPr/>
          <a:lstStyle/>
          <a:p>
            <a:r>
              <a:rPr lang="en-US"/>
              <a:t>Free- Hand method relies on sample volume depth, flow direction and velocity to identify cerebral vascular anatomy, There is no  B-mode image. Transducer is usually 2 MHz, and has a small </a:t>
            </a:r>
            <a:r>
              <a:rPr lang="ja-JP" altLang="en-US">
                <a:latin typeface="Arial"/>
              </a:rPr>
              <a:t>“</a:t>
            </a:r>
            <a:r>
              <a:rPr lang="en-US"/>
              <a:t>footprint</a:t>
            </a:r>
            <a:r>
              <a:rPr lang="ja-JP" altLang="en-US">
                <a:latin typeface="Arial"/>
              </a:rPr>
              <a:t>”</a:t>
            </a:r>
            <a:r>
              <a:rPr lang="en-US"/>
              <a:t>, an advantage when acoustic windows are small.</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1026"/>
          <p:cNvSpPr>
            <a:spLocks noGrp="1" noRot="1" noChangeAspect="1" noChangeArrowheads="1"/>
          </p:cNvSpPr>
          <p:nvPr>
            <p:ph type="sldImg"/>
          </p:nvPr>
        </p:nvSpPr>
        <p:spPr bwMode="auto">
          <a:xfrm>
            <a:off x="1150938" y="692150"/>
            <a:ext cx="4556125" cy="34163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241667" name="Rectangle 1027"/>
          <p:cNvSpPr>
            <a:spLocks noGrp="1" noChangeArrowheads="1"/>
          </p:cNvSpPr>
          <p:nvPr>
            <p:ph type="body" idx="1"/>
          </p:nvPr>
        </p:nvSpPr>
        <p:spPr bwMode="auto">
          <a:xfrm>
            <a:off x="912813" y="4343400"/>
            <a:ext cx="5030787" cy="41148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txBody>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1026"/>
          <p:cNvSpPr>
            <a:spLocks noGrp="1" noRot="1" noChangeAspect="1" noChangeArrowheads="1"/>
          </p:cNvSpPr>
          <p:nvPr>
            <p:ph type="sldImg"/>
          </p:nvPr>
        </p:nvSpPr>
        <p:spPr bwMode="auto">
          <a:xfrm>
            <a:off x="1150938" y="692150"/>
            <a:ext cx="4556125" cy="34163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243715" name="Rectangle 1027"/>
          <p:cNvSpPr>
            <a:spLocks noGrp="1" noChangeArrowheads="1"/>
          </p:cNvSpPr>
          <p:nvPr>
            <p:ph type="body" idx="1"/>
          </p:nvPr>
        </p:nvSpPr>
        <p:spPr bwMode="auto">
          <a:xfrm>
            <a:off x="912813" y="4343400"/>
            <a:ext cx="5030787" cy="41148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txBody>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49859" name="Rectangle 1027"/>
          <p:cNvSpPr>
            <a:spLocks noGrp="1" noChangeArrowheads="1"/>
          </p:cNvSpPr>
          <p:nvPr>
            <p:ph type="body" idx="1"/>
          </p:nvPr>
        </p:nvSpPr>
        <p:spPr/>
        <p:txBody>
          <a:bodyPr/>
          <a:lstStyle/>
          <a:p>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Peduncle is also called </a:t>
            </a:r>
            <a:r>
              <a:rPr lang="en-US" dirty="0" err="1" smtClean="0"/>
              <a:t>mesencephalic</a:t>
            </a:r>
            <a:r>
              <a:rPr lang="en-US" dirty="0" smtClean="0"/>
              <a:t> brain stem, looks like rabbit’s feet.</a:t>
            </a:r>
            <a:endParaRPr lang="en-US" dirty="0"/>
          </a:p>
        </p:txBody>
      </p:sp>
    </p:spTree>
    <p:extLst>
      <p:ext uri="{BB962C8B-B14F-4D97-AF65-F5344CB8AC3E}">
        <p14:creationId xmlns:p14="http://schemas.microsoft.com/office/powerpoint/2010/main" val="109165198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50883" name="Rectangle 1027"/>
          <p:cNvSpPr>
            <a:spLocks noGrp="1" noChangeArrowheads="1"/>
          </p:cNvSpPr>
          <p:nvPr>
            <p:ph type="body" idx="1"/>
          </p:nvPr>
        </p:nvSpPr>
        <p:spPr/>
        <p:txBody>
          <a:bodyPr/>
          <a:lstStyle/>
          <a:p>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1026"/>
          <p:cNvSpPr>
            <a:spLocks noGrp="1" noRot="1" noChangeAspect="1" noChangeArrowheads="1"/>
          </p:cNvSpPr>
          <p:nvPr>
            <p:ph type="sldImg"/>
          </p:nvPr>
        </p:nvSpPr>
        <p:spPr bwMode="auto">
          <a:xfrm>
            <a:off x="1150938" y="692150"/>
            <a:ext cx="4556125" cy="34163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247811" name="Rectangle 1027"/>
          <p:cNvSpPr>
            <a:spLocks noGrp="1" noChangeArrowheads="1"/>
          </p:cNvSpPr>
          <p:nvPr>
            <p:ph type="body" idx="1"/>
          </p:nvPr>
        </p:nvSpPr>
        <p:spPr bwMode="auto">
          <a:xfrm>
            <a:off x="912813" y="4343400"/>
            <a:ext cx="5030787" cy="41148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txBody>
          <a:bodyPr/>
          <a:lstStyle/>
          <a:p>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048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048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05827" name="Rectangle 1027"/>
          <p:cNvSpPr>
            <a:spLocks noGrp="1" noChangeArrowheads="1"/>
          </p:cNvSpPr>
          <p:nvPr>
            <p:ph type="body" idx="1"/>
          </p:nvPr>
        </p:nvSpPr>
        <p:spPr/>
        <p:txBody>
          <a:bodyPr/>
          <a:lstStyle/>
          <a:p>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068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1026"/>
          <p:cNvSpPr>
            <a:spLocks noGrp="1" noRot="1" noChangeAspect="1" noChangeArrowheads="1"/>
          </p:cNvSpPr>
          <p:nvPr>
            <p:ph type="sldImg"/>
          </p:nvPr>
        </p:nvSpPr>
        <p:spPr bwMode="auto">
          <a:xfrm>
            <a:off x="1150938" y="692150"/>
            <a:ext cx="4556125" cy="34163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184323" name="Rectangle 1027"/>
          <p:cNvSpPr>
            <a:spLocks noGrp="1" noChangeArrowheads="1"/>
          </p:cNvSpPr>
          <p:nvPr>
            <p:ph type="body" idx="1"/>
          </p:nvPr>
        </p:nvSpPr>
        <p:spPr bwMode="auto">
          <a:xfrm>
            <a:off x="912813" y="4343400"/>
            <a:ext cx="5030787" cy="41148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txBody>
          <a:bodyPr/>
          <a:lstStyle/>
          <a:p>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ChangeArrowheads="1"/>
          </p:cNvSpPr>
          <p:nvPr/>
        </p:nvSpPr>
        <p:spPr bwMode="auto">
          <a:xfrm>
            <a:off x="3878263" y="3175"/>
            <a:ext cx="29733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7171" name="Rectangle 3"/>
          <p:cNvSpPr>
            <a:spLocks noChangeArrowheads="1"/>
          </p:cNvSpPr>
          <p:nvPr/>
        </p:nvSpPr>
        <p:spPr bwMode="auto">
          <a:xfrm>
            <a:off x="3878263" y="8682038"/>
            <a:ext cx="29733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19050" tIns="0" rIns="19050" bIns="0" anchor="b"/>
          <a:lstStyle/>
          <a:p>
            <a:pPr algn="r"/>
            <a:r>
              <a:rPr lang="en-US" sz="1000" i="1"/>
              <a:t>2</a:t>
            </a:r>
          </a:p>
        </p:txBody>
      </p:sp>
      <p:sp>
        <p:nvSpPr>
          <p:cNvPr id="7172" name="Rectangle 4"/>
          <p:cNvSpPr>
            <a:spLocks noChangeArrowheads="1"/>
          </p:cNvSpPr>
          <p:nvPr/>
        </p:nvSpPr>
        <p:spPr bwMode="auto">
          <a:xfrm>
            <a:off x="4763" y="8682038"/>
            <a:ext cx="29733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7173" name="Rectangle 5"/>
          <p:cNvSpPr>
            <a:spLocks noChangeArrowheads="1"/>
          </p:cNvSpPr>
          <p:nvPr/>
        </p:nvSpPr>
        <p:spPr bwMode="auto">
          <a:xfrm>
            <a:off x="4763" y="3175"/>
            <a:ext cx="29733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7174" name="Rectangle 6"/>
          <p:cNvSpPr>
            <a:spLocks noGrp="1" noRot="1" noChangeAspect="1" noChangeArrowheads="1" noTextEdit="1"/>
          </p:cNvSpPr>
          <p:nvPr>
            <p:ph type="sldImg"/>
          </p:nvPr>
        </p:nvSpPr>
        <p:spPr>
          <a:ln cap="flat"/>
          <a:extLst>
            <a:ext uri="{FAA26D3D-D897-4be2-8F04-BA451C77F1D7}">
              <ma14:placeholderFlag xmlns:ma14="http://schemas.microsoft.com/office/mac/drawingml/2011/main" val="1"/>
            </a:ext>
          </a:extLst>
        </p:spPr>
      </p:sp>
      <p:sp>
        <p:nvSpPr>
          <p:cNvPr id="7175" name="Rectangle 7"/>
          <p:cNvSpPr>
            <a:spLocks noGrp="1" noChangeArrowheads="1"/>
          </p:cNvSpPr>
          <p:nvPr>
            <p:ph type="body" idx="1"/>
          </p:nvPr>
        </p:nvSpPr>
        <p:spPr>
          <a:ln/>
        </p:spPr>
        <p:txBody>
          <a:bodyPr/>
          <a:lstStyle/>
          <a:p>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61795" name="Rectangle 3"/>
          <p:cNvSpPr>
            <a:spLocks noGrp="1" noChangeArrowheads="1"/>
          </p:cNvSpPr>
          <p:nvPr>
            <p:ph type="body" idx="1"/>
          </p:nvPr>
        </p:nvSpPr>
        <p:spPr/>
        <p:txBody>
          <a:bodyPr/>
          <a:lstStyle/>
          <a:p>
            <a:r>
              <a:rPr lang="en-US" dirty="0"/>
              <a:t>Typical chart for serial follow-up of patients post op for aneurysm or sub arachnoid hemorrhage. This is demonstrated in the next case.</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ChangeArrowheads="1"/>
          </p:cNvSpPr>
          <p:nvPr/>
        </p:nvSpPr>
        <p:spPr bwMode="auto">
          <a:xfrm>
            <a:off x="3879850" y="3175"/>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prstDash val="sysDot"/>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55299" name="Rectangle 3"/>
          <p:cNvSpPr>
            <a:spLocks noChangeArrowheads="1"/>
          </p:cNvSpPr>
          <p:nvPr/>
        </p:nvSpPr>
        <p:spPr bwMode="auto">
          <a:xfrm>
            <a:off x="3879850" y="8682038"/>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prstDash val="sysDot"/>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22225" tIns="0" rIns="22225" bIns="0" anchor="b"/>
          <a:lstStyle/>
          <a:p>
            <a:pPr algn="r" defTabSz="1295400"/>
            <a:r>
              <a:rPr lang="en-US" sz="1200" i="1"/>
              <a:t>5</a:t>
            </a:r>
          </a:p>
        </p:txBody>
      </p:sp>
      <p:sp>
        <p:nvSpPr>
          <p:cNvPr id="55300" name="Rectangle 4"/>
          <p:cNvSpPr>
            <a:spLocks noChangeArrowheads="1"/>
          </p:cNvSpPr>
          <p:nvPr/>
        </p:nvSpPr>
        <p:spPr bwMode="auto">
          <a:xfrm>
            <a:off x="4763" y="8682038"/>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prstDash val="sysDot"/>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55301" name="Rectangle 5"/>
          <p:cNvSpPr>
            <a:spLocks noChangeArrowheads="1"/>
          </p:cNvSpPr>
          <p:nvPr/>
        </p:nvSpPr>
        <p:spPr bwMode="auto">
          <a:xfrm>
            <a:off x="4763" y="3175"/>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prstDash val="sysDot"/>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55302" name="Rectangle 6"/>
          <p:cNvSpPr>
            <a:spLocks noGrp="1" noRot="1" noChangeAspect="1" noChangeArrowheads="1"/>
          </p:cNvSpPr>
          <p:nvPr>
            <p:ph type="sldImg"/>
          </p:nvPr>
        </p:nvSpPr>
        <p:spPr bwMode="auto">
          <a:xfrm>
            <a:off x="1150938" y="692150"/>
            <a:ext cx="4556125" cy="3416300"/>
          </a:xfrm>
          <a:prstGeom prst="rect">
            <a:avLst/>
          </a:prstGeom>
          <a:noFill/>
          <a:ln w="12700" cap="flat">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sp>
      <p:sp>
        <p:nvSpPr>
          <p:cNvPr id="55303" name="Rectangle 7"/>
          <p:cNvSpPr>
            <a:spLocks noGrp="1" noChangeArrowheads="1"/>
          </p:cNvSpPr>
          <p:nvPr>
            <p:ph type="body" idx="1"/>
          </p:nvPr>
        </p:nvSpPr>
        <p:spPr bwMode="auto">
          <a:xfrm>
            <a:off x="912813" y="4343400"/>
            <a:ext cx="5030787"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lIns="109537" tIns="55562" rIns="109537" bIns="55562"/>
          <a:lstStyle/>
          <a:p>
            <a:r>
              <a:rPr lang="en-US" dirty="0" smtClean="0"/>
              <a:t>A</a:t>
            </a:r>
            <a:r>
              <a:rPr lang="en-US" baseline="0" dirty="0" smtClean="0"/>
              <a:t> catheter was placed (from the groin) to the </a:t>
            </a:r>
            <a:r>
              <a:rPr lang="en-US" dirty="0" smtClean="0"/>
              <a:t>spasm location  and </a:t>
            </a:r>
            <a:r>
              <a:rPr lang="en-US" dirty="0" err="1" smtClean="0"/>
              <a:t>Papavarine</a:t>
            </a:r>
            <a:r>
              <a:rPr lang="en-US" dirty="0" smtClean="0"/>
              <a:t>, a vasodilator medicine, was injected.</a:t>
            </a:r>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07875" name="Rectangle 3"/>
          <p:cNvSpPr>
            <a:spLocks noGrp="1" noChangeArrowheads="1"/>
          </p:cNvSpPr>
          <p:nvPr>
            <p:ph type="body" idx="1"/>
          </p:nvPr>
        </p:nvSpPr>
        <p:spPr/>
        <p:txBody>
          <a:bodyPr/>
          <a:lstStyle/>
          <a:p>
            <a:r>
              <a:rPr lang="en-US" dirty="0" smtClean="0"/>
              <a:t>Based on TCI</a:t>
            </a:r>
            <a:r>
              <a:rPr lang="en-US" baseline="0" dirty="0" smtClean="0"/>
              <a:t> data, 3 </a:t>
            </a:r>
            <a:r>
              <a:rPr lang="en-US" baseline="0" dirty="0" err="1" smtClean="0"/>
              <a:t>papavarine</a:t>
            </a:r>
            <a:r>
              <a:rPr lang="en-US" baseline="0" dirty="0" smtClean="0"/>
              <a:t> injections were performed </a:t>
            </a:r>
            <a:r>
              <a:rPr lang="en-US" dirty="0" smtClean="0"/>
              <a:t> on the R MCA on 7/10,</a:t>
            </a:r>
            <a:r>
              <a:rPr lang="en-US" baseline="0" dirty="0" smtClean="0"/>
              <a:t> 11, 12.  TCI Exam on 7/13 indicated spasm was reduced with velocity in the moderate range.</a:t>
            </a:r>
          </a:p>
          <a:p>
            <a:endParaRPr lang="en-US" baseline="0" dirty="0" smtClean="0"/>
          </a:p>
          <a:p>
            <a:r>
              <a:rPr lang="en-US" baseline="0" dirty="0" smtClean="0"/>
              <a:t>There was a spike in the Lt. MCA velocity on 7/19. Patient was not treated as she was improving neurologically.</a:t>
            </a:r>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099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088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ChangeArrowheads="1"/>
          </p:cNvSpPr>
          <p:nvPr/>
        </p:nvSpPr>
        <p:spPr bwMode="auto">
          <a:xfrm>
            <a:off x="3878263" y="3175"/>
            <a:ext cx="29733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3555" name="Rectangle 3"/>
          <p:cNvSpPr>
            <a:spLocks noChangeArrowheads="1"/>
          </p:cNvSpPr>
          <p:nvPr/>
        </p:nvSpPr>
        <p:spPr bwMode="auto">
          <a:xfrm>
            <a:off x="3878263" y="8682038"/>
            <a:ext cx="29733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19050" tIns="0" rIns="19050" bIns="0" anchor="b"/>
          <a:lstStyle/>
          <a:p>
            <a:pPr algn="r"/>
            <a:r>
              <a:rPr lang="en-US" sz="1000" i="1"/>
              <a:t>10</a:t>
            </a:r>
          </a:p>
        </p:txBody>
      </p:sp>
      <p:sp>
        <p:nvSpPr>
          <p:cNvPr id="23556" name="Rectangle 4"/>
          <p:cNvSpPr>
            <a:spLocks noChangeArrowheads="1"/>
          </p:cNvSpPr>
          <p:nvPr/>
        </p:nvSpPr>
        <p:spPr bwMode="auto">
          <a:xfrm>
            <a:off x="4763" y="8682038"/>
            <a:ext cx="29733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3557" name="Rectangle 5"/>
          <p:cNvSpPr>
            <a:spLocks noChangeArrowheads="1"/>
          </p:cNvSpPr>
          <p:nvPr/>
        </p:nvSpPr>
        <p:spPr bwMode="auto">
          <a:xfrm>
            <a:off x="4763" y="3175"/>
            <a:ext cx="29733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3558" name="Rectangle 6"/>
          <p:cNvSpPr>
            <a:spLocks noGrp="1" noRot="1" noChangeAspect="1" noChangeArrowheads="1" noTextEdit="1"/>
          </p:cNvSpPr>
          <p:nvPr>
            <p:ph type="sldImg"/>
          </p:nvPr>
        </p:nvSpPr>
        <p:spPr>
          <a:ln cap="flat"/>
          <a:extLst>
            <a:ext uri="{FAA26D3D-D897-4be2-8F04-BA451C77F1D7}">
              <ma14:placeholderFlag xmlns:ma14="http://schemas.microsoft.com/office/mac/drawingml/2011/main" val="1"/>
            </a:ext>
          </a:extLst>
        </p:spPr>
      </p:sp>
      <p:sp>
        <p:nvSpPr>
          <p:cNvPr id="23559" name="Rectangle 7"/>
          <p:cNvSpPr>
            <a:spLocks noGrp="1" noChangeArrowheads="1"/>
          </p:cNvSpPr>
          <p:nvPr>
            <p:ph type="body" idx="1"/>
          </p:nvPr>
        </p:nvSpPr>
        <p:spPr>
          <a:ln/>
        </p:spPr>
        <p:txBody>
          <a:bodyPr/>
          <a:lstStyle/>
          <a:p>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ChangeArrowheads="1"/>
          </p:cNvSpPr>
          <p:nvPr/>
        </p:nvSpPr>
        <p:spPr bwMode="auto">
          <a:xfrm>
            <a:off x="3878263" y="3175"/>
            <a:ext cx="29733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45411" name="Rectangle 3"/>
          <p:cNvSpPr>
            <a:spLocks noChangeArrowheads="1"/>
          </p:cNvSpPr>
          <p:nvPr/>
        </p:nvSpPr>
        <p:spPr bwMode="auto">
          <a:xfrm>
            <a:off x="3878263" y="8682038"/>
            <a:ext cx="29733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19050" tIns="0" rIns="19050" bIns="0" anchor="b"/>
          <a:lstStyle/>
          <a:p>
            <a:pPr algn="r"/>
            <a:r>
              <a:rPr lang="en-US" sz="1000" i="1"/>
              <a:t>8</a:t>
            </a:r>
          </a:p>
        </p:txBody>
      </p:sp>
      <p:sp>
        <p:nvSpPr>
          <p:cNvPr id="145412" name="Rectangle 4"/>
          <p:cNvSpPr>
            <a:spLocks noChangeArrowheads="1"/>
          </p:cNvSpPr>
          <p:nvPr/>
        </p:nvSpPr>
        <p:spPr bwMode="auto">
          <a:xfrm>
            <a:off x="4763" y="8682038"/>
            <a:ext cx="29733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45413" name="Rectangle 5"/>
          <p:cNvSpPr>
            <a:spLocks noChangeArrowheads="1"/>
          </p:cNvSpPr>
          <p:nvPr/>
        </p:nvSpPr>
        <p:spPr bwMode="auto">
          <a:xfrm>
            <a:off x="4763" y="3175"/>
            <a:ext cx="29733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45414" name="Rectangle 6"/>
          <p:cNvSpPr>
            <a:spLocks noGrp="1" noRot="1" noChangeAspect="1" noChangeArrowheads="1"/>
          </p:cNvSpPr>
          <p:nvPr>
            <p:ph type="sldImg"/>
          </p:nvPr>
        </p:nvSpPr>
        <p:spPr bwMode="auto">
          <a:xfrm>
            <a:off x="1150938" y="692150"/>
            <a:ext cx="4556125" cy="3416300"/>
          </a:xfrm>
          <a:prstGeom prst="rect">
            <a:avLst/>
          </a:prstGeom>
          <a:noFill/>
          <a:ln w="12700" cap="flat">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sp>
      <p:sp>
        <p:nvSpPr>
          <p:cNvPr id="145415" name="Rectangle 7"/>
          <p:cNvSpPr>
            <a:spLocks noGrp="1" noChangeArrowheads="1"/>
          </p:cNvSpPr>
          <p:nvPr>
            <p:ph type="body" idx="1"/>
          </p:nvPr>
        </p:nvSpPr>
        <p:spPr bwMode="auto">
          <a:xfrm>
            <a:off x="912813" y="4343400"/>
            <a:ext cx="5030787"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lIns="90487" tIns="44450" rIns="90487" bIns="44450"/>
          <a:lstStyle/>
          <a:p>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109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129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3878263" y="3175"/>
            <a:ext cx="29733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267" name="Rectangle 3"/>
          <p:cNvSpPr>
            <a:spLocks noChangeArrowheads="1"/>
          </p:cNvSpPr>
          <p:nvPr/>
        </p:nvSpPr>
        <p:spPr bwMode="auto">
          <a:xfrm>
            <a:off x="3878263" y="8682038"/>
            <a:ext cx="29733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19050" tIns="0" rIns="19050" bIns="0" anchor="b"/>
          <a:lstStyle/>
          <a:p>
            <a:pPr algn="r"/>
            <a:r>
              <a:rPr lang="en-US" sz="1000" i="1"/>
              <a:t>4</a:t>
            </a:r>
          </a:p>
        </p:txBody>
      </p:sp>
      <p:sp>
        <p:nvSpPr>
          <p:cNvPr id="11268" name="Rectangle 4"/>
          <p:cNvSpPr>
            <a:spLocks noChangeArrowheads="1"/>
          </p:cNvSpPr>
          <p:nvPr/>
        </p:nvSpPr>
        <p:spPr bwMode="auto">
          <a:xfrm>
            <a:off x="4763" y="8682038"/>
            <a:ext cx="29733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269" name="Rectangle 5"/>
          <p:cNvSpPr>
            <a:spLocks noChangeArrowheads="1"/>
          </p:cNvSpPr>
          <p:nvPr/>
        </p:nvSpPr>
        <p:spPr bwMode="auto">
          <a:xfrm>
            <a:off x="4763" y="3175"/>
            <a:ext cx="29733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1270" name="Rectangle 6"/>
          <p:cNvSpPr>
            <a:spLocks noGrp="1" noRot="1" noChangeAspect="1" noChangeArrowheads="1" noTextEdit="1"/>
          </p:cNvSpPr>
          <p:nvPr>
            <p:ph type="sldImg"/>
          </p:nvPr>
        </p:nvSpPr>
        <p:spPr>
          <a:ln cap="flat"/>
          <a:extLst>
            <a:ext uri="{FAA26D3D-D897-4be2-8F04-BA451C77F1D7}">
              <ma14:placeholderFlag xmlns:ma14="http://schemas.microsoft.com/office/mac/drawingml/2011/main" val="1"/>
            </a:ext>
          </a:extLst>
        </p:spPr>
      </p:sp>
      <p:sp>
        <p:nvSpPr>
          <p:cNvPr id="11271" name="Rectangle 7"/>
          <p:cNvSpPr>
            <a:spLocks noGrp="1" noChangeArrowheads="1"/>
          </p:cNvSpPr>
          <p:nvPr>
            <p:ph type="body" idx="1"/>
          </p:nvPr>
        </p:nvSpPr>
        <p:spPr>
          <a:ln/>
        </p:spPr>
        <p:txBody>
          <a:bodyPr/>
          <a:lstStyle/>
          <a:p>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119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119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170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150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191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201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211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Rot="1" noChangeAspect="1" noChangeArrowheads="1"/>
          </p:cNvSpPr>
          <p:nvPr>
            <p:ph type="sldImg"/>
          </p:nvPr>
        </p:nvSpPr>
        <p:spPr bwMode="auto">
          <a:xfrm>
            <a:off x="1185863" y="696913"/>
            <a:ext cx="4546600" cy="340995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78851" name="Rectangle 3"/>
          <p:cNvSpPr>
            <a:spLocks noGrp="1" noChangeArrowheads="1"/>
          </p:cNvSpPr>
          <p:nvPr>
            <p:ph type="body" idx="1"/>
          </p:nvPr>
        </p:nvSpPr>
        <p:spPr bwMode="auto">
          <a:xfrm>
            <a:off x="882650" y="4340225"/>
            <a:ext cx="5076825" cy="4106863"/>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txBody>
          <a:bodyPr/>
          <a:lstStyle/>
          <a:p>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222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232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3878263" y="3175"/>
            <a:ext cx="29733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3315" name="Rectangle 3"/>
          <p:cNvSpPr>
            <a:spLocks noChangeArrowheads="1"/>
          </p:cNvSpPr>
          <p:nvPr/>
        </p:nvSpPr>
        <p:spPr bwMode="auto">
          <a:xfrm>
            <a:off x="3878263" y="8682038"/>
            <a:ext cx="29733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19050" tIns="0" rIns="19050" bIns="0" anchor="b"/>
          <a:lstStyle/>
          <a:p>
            <a:pPr algn="r"/>
            <a:r>
              <a:rPr lang="en-US" sz="1000" i="1"/>
              <a:t>5</a:t>
            </a:r>
          </a:p>
        </p:txBody>
      </p:sp>
      <p:sp>
        <p:nvSpPr>
          <p:cNvPr id="13316" name="Rectangle 4"/>
          <p:cNvSpPr>
            <a:spLocks noChangeArrowheads="1"/>
          </p:cNvSpPr>
          <p:nvPr/>
        </p:nvSpPr>
        <p:spPr bwMode="auto">
          <a:xfrm>
            <a:off x="4763" y="8682038"/>
            <a:ext cx="29733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3317" name="Rectangle 5"/>
          <p:cNvSpPr>
            <a:spLocks noChangeArrowheads="1"/>
          </p:cNvSpPr>
          <p:nvPr/>
        </p:nvSpPr>
        <p:spPr bwMode="auto">
          <a:xfrm>
            <a:off x="4763" y="3175"/>
            <a:ext cx="29733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3318" name="Rectangle 6"/>
          <p:cNvSpPr>
            <a:spLocks noGrp="1" noRot="1" noChangeAspect="1" noChangeArrowheads="1" noTextEdit="1"/>
          </p:cNvSpPr>
          <p:nvPr>
            <p:ph type="sldImg"/>
          </p:nvPr>
        </p:nvSpPr>
        <p:spPr>
          <a:ln cap="flat"/>
          <a:extLst>
            <a:ext uri="{FAA26D3D-D897-4be2-8F04-BA451C77F1D7}">
              <ma14:placeholderFlag xmlns:ma14="http://schemas.microsoft.com/office/mac/drawingml/2011/main" val="1"/>
            </a:ext>
          </a:extLst>
        </p:spPr>
      </p:sp>
      <p:sp>
        <p:nvSpPr>
          <p:cNvPr id="13319" name="Rectangle 7"/>
          <p:cNvSpPr>
            <a:spLocks noGrp="1" noChangeArrowheads="1"/>
          </p:cNvSpPr>
          <p:nvPr>
            <p:ph type="body" idx="1"/>
          </p:nvPr>
        </p:nvSpPr>
        <p:spPr>
          <a:ln/>
        </p:spPr>
        <p:txBody>
          <a:bodyPr/>
          <a:lstStyle/>
          <a:p>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242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252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263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273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283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283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293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63843" name="Rectangle 3"/>
          <p:cNvSpPr>
            <a:spLocks noGrp="1" noChangeArrowheads="1"/>
          </p:cNvSpPr>
          <p:nvPr>
            <p:ph type="body" idx="1"/>
          </p:nvPr>
        </p:nvSpPr>
        <p:spPr/>
        <p:txBody>
          <a:bodyPr/>
          <a:lstStyle/>
          <a:p>
            <a:r>
              <a:rPr lang="en-US"/>
              <a:t>When TCD transducear are fitted into a Halo device, the probes can be left in position to monitor MCA blood flow. Some systems have two channel capability for monitoring bilaterally.</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64867" name="Rectangle 3"/>
          <p:cNvSpPr>
            <a:spLocks noGrp="1" noChangeArrowheads="1"/>
          </p:cNvSpPr>
          <p:nvPr>
            <p:ph type="body" idx="1"/>
          </p:nvPr>
        </p:nvSpPr>
        <p:spPr/>
        <p:txBody>
          <a:bodyPr/>
          <a:lstStyle/>
          <a:p>
            <a:r>
              <a:rPr lang="en-US"/>
              <a:t>Transducers are affixed to each side in the temporal area.</a:t>
            </a:r>
          </a:p>
          <a:p>
            <a:r>
              <a:rPr lang="en-US">
                <a:latin typeface="Times New Roman" charset="0"/>
              </a:rPr>
              <a:t>Transcranial surveillance for micro-emboli and CO2 reactivity typically is performed using bilateral TCD transducers that monitor both hemispheres simultaneously, and record long periods of spectral Doppler information.  For emboli monitoring in carotid endarterectomy, one TCD transducer may be used, but it must be held in place with an attachment system similar to that used in bilateral monitoring. These attachment systems are not currently available for transcranial color imaging transducers. The 2 MHz transducers are inserted into the lateral probe holders and adjusted to receive signal from the MCAs.</a:t>
            </a:r>
          </a:p>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65891" name="Rectangle 1027"/>
          <p:cNvSpPr>
            <a:spLocks noGrp="1" noChangeArrowheads="1"/>
          </p:cNvSpPr>
          <p:nvPr>
            <p:ph type="body" idx="1"/>
          </p:nvPr>
        </p:nvSpPr>
        <p:spPr/>
        <p:txBody>
          <a:bodyPr/>
          <a:lstStyle/>
          <a:p>
            <a:r>
              <a:rPr lang="en-US"/>
              <a:t>The ophthalmic artery, feeding the eye, is the first major branch of the internal carotid artery.</a:t>
            </a:r>
          </a:p>
          <a:p>
            <a:r>
              <a:rPr lang="en-US">
                <a:latin typeface="Times New Roman" charset="0"/>
              </a:rPr>
              <a:t>Petrous ICA:Courses through the petrous portion of the temporal bone and is inaccessible to ultrasound.</a:t>
            </a:r>
          </a:p>
          <a:p>
            <a:r>
              <a:rPr lang="en-US">
                <a:latin typeface="Times New Roman" charset="0"/>
              </a:rPr>
              <a:t>Cavernous ICA, also known as the carotid siphon, consists of:</a:t>
            </a:r>
          </a:p>
          <a:p>
            <a:r>
              <a:rPr lang="en-US">
                <a:latin typeface="Times New Roman" charset="0"/>
              </a:rPr>
              <a:t>Parasellar portion.</a:t>
            </a:r>
          </a:p>
          <a:p>
            <a:r>
              <a:rPr lang="en-US">
                <a:latin typeface="Times New Roman" charset="0"/>
              </a:rPr>
              <a:t>Genu portion (the bend).</a:t>
            </a:r>
          </a:p>
          <a:p>
            <a:r>
              <a:rPr lang="en-US">
                <a:latin typeface="Times New Roman" charset="0"/>
              </a:rPr>
              <a:t>Supraclinoid portion (distal segment). </a:t>
            </a:r>
          </a:p>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08.xml.rels><?xml version="1.0" encoding="UTF-8" standalone="yes"?>
<Relationships xmlns="http://schemas.openxmlformats.org/package/2006/relationships"><Relationship Id="rId1" Type="http://schemas.openxmlformats.org/officeDocument/2006/relationships/themeOverride" Target="../theme/themeOverride5.xml"/><Relationship Id="rId2" Type="http://schemas.openxmlformats.org/officeDocument/2006/relationships/slideMaster" Target="../slideMasters/slideMaster18.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1.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166.xml.rels><?xml version="1.0" encoding="UTF-8" standalone="yes"?>
<Relationships xmlns="http://schemas.openxmlformats.org/package/2006/relationships"><Relationship Id="rId1" Type="http://schemas.openxmlformats.org/officeDocument/2006/relationships/themeOverride" Target="../theme/themeOverride6.xml"/><Relationship Id="rId2" Type="http://schemas.openxmlformats.org/officeDocument/2006/relationships/slideMaster" Target="../slideMasters/slideMaster31.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themeOverride" Target="../theme/themeOverride2.xml"/><Relationship Id="rId2"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2.xml.rels><?xml version="1.0" encoding="UTF-8" standalone="yes"?>
<Relationships xmlns="http://schemas.openxmlformats.org/package/2006/relationships"><Relationship Id="rId1" Type="http://schemas.openxmlformats.org/officeDocument/2006/relationships/themeOverride" Target="../theme/themeOverride3.xml"/><Relationship Id="rId2" Type="http://schemas.openxmlformats.org/officeDocument/2006/relationships/slideMaster" Target="../slideMasters/slideMaster10.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themeOverride" Target="../theme/themeOverride4.xml"/><Relationship Id="rId2" Type="http://schemas.openxmlformats.org/officeDocument/2006/relationships/slideMaster" Target="../slideMasters/slideMaster1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296250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3106738"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114800"/>
            <a:ext cx="3106738"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55876819"/>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4"/>
          <p:cNvSpPr txBox="1">
            <a:spLocks noChangeArrowheads="1"/>
          </p:cNvSpPr>
          <p:nvPr userDrawn="1"/>
        </p:nvSpPr>
        <p:spPr bwMode="auto">
          <a:xfrm>
            <a:off x="2709863" y="6613525"/>
            <a:ext cx="643413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900">
                <a:solidFill>
                  <a:schemeClr val="tx2"/>
                </a:solidFill>
              </a:rPr>
              <a:t>From: Techniques in Noninvasive Vascular Diagnosis-3rd Ed. Summer Publishing, LLC, Copyright 2009</a:t>
            </a:r>
            <a:endParaRPr lang="en-US" sz="1600">
              <a:solidFill>
                <a:schemeClr val="tx2"/>
              </a:solidFill>
            </a:endParaRPr>
          </a:p>
        </p:txBody>
      </p:sp>
      <p:sp>
        <p:nvSpPr>
          <p:cNvPr id="161794" name="Rectangle 2"/>
          <p:cNvSpPr>
            <a:spLocks noGrp="1" noChangeArrowheads="1"/>
          </p:cNvSpPr>
          <p:nvPr>
            <p:ph type="ctrTitle"/>
          </p:nvPr>
        </p:nvSpPr>
        <p:spPr>
          <a:xfrm>
            <a:off x="685800" y="2286000"/>
            <a:ext cx="7772400" cy="1143000"/>
          </a:xfrm>
        </p:spPr>
        <p:txBody>
          <a:bodyPr/>
          <a:lstStyle>
            <a:lvl1pPr>
              <a:defRPr/>
            </a:lvl1pPr>
          </a:lstStyle>
          <a:p>
            <a:pPr lvl="0"/>
            <a:r>
              <a:rPr lang="en-US" noProof="0" smtClean="0"/>
              <a:t>Click to edit Master title style</a:t>
            </a:r>
          </a:p>
        </p:txBody>
      </p:sp>
      <p:sp>
        <p:nvSpPr>
          <p:cNvPr id="161795"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noProof="0" smtClean="0"/>
              <a:t>Click to edit Master subtitle style</a:t>
            </a:r>
          </a:p>
        </p:txBody>
      </p:sp>
    </p:spTree>
    <p:extLst>
      <p:ext uri="{BB962C8B-B14F-4D97-AF65-F5344CB8AC3E}">
        <p14:creationId xmlns:p14="http://schemas.microsoft.com/office/powerpoint/2010/main" val="323317690"/>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9583765"/>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3520582883"/>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4585253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019661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6076244"/>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2624390"/>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292503886"/>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685800" y="2286000"/>
            <a:ext cx="7772400" cy="1143000"/>
          </a:xfrm>
        </p:spPr>
        <p:txBody>
          <a:bodyPr/>
          <a:lstStyle>
            <a:lvl1pPr>
              <a:defRPr sz="4000"/>
            </a:lvl1pPr>
          </a:lstStyle>
          <a:p>
            <a:r>
              <a:rPr lang="en-US" smtClean="0"/>
              <a:t>Click to edit Master title style</a:t>
            </a:r>
            <a:endParaRPr lang="en-US"/>
          </a:p>
        </p:txBody>
      </p:sp>
      <p:sp>
        <p:nvSpPr>
          <p:cNvPr id="6147"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smtClean="0"/>
              <a:t>Click to edit Master subtitle style</a:t>
            </a:r>
            <a:endParaRPr lang="en-US"/>
          </a:p>
        </p:txBody>
      </p:sp>
    </p:spTree>
    <p:extLst>
      <p:ext uri="{BB962C8B-B14F-4D97-AF65-F5344CB8AC3E}">
        <p14:creationId xmlns:p14="http://schemas.microsoft.com/office/powerpoint/2010/main" val="1192332679"/>
      </p:ext>
    </p:extLst>
  </p:cSld>
  <p:clrMapOvr>
    <a:overrideClrMapping bg1="dk2" tx1="lt1" bg2="dk1" tx2="lt2" accent1="accent1" accent2="accent2" accent3="accent3" accent4="accent4" accent5="accent5" accent6="accent6" hlink="hlink" folHlink="folHlink"/>
  </p:clrMapOvr>
  <p:transition xmlns:p14="http://schemas.microsoft.com/office/powerpoint/2010/main"/>
</p:sldLayout>
</file>

<file path=ppt/slideLayouts/slideLayout10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83535559"/>
      </p:ext>
    </p:extLst>
  </p:cSld>
  <p:clrMapOvr>
    <a:masterClrMapping/>
  </p:clrMapOvr>
  <p:transition xmlns:p14="http://schemas.microsoft.com/office/powerpoint/2010/mai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685800" y="2286000"/>
            <a:ext cx="7772400" cy="1143000"/>
          </a:xfrm>
        </p:spPr>
        <p:txBody>
          <a:bodyPr/>
          <a:lstStyle>
            <a:lvl1pPr>
              <a:defRPr sz="4000"/>
            </a:lvl1pPr>
          </a:lstStyle>
          <a:p>
            <a:r>
              <a:rPr lang="en-US" smtClean="0"/>
              <a:t>Click to edit Master title style</a:t>
            </a:r>
            <a:endParaRPr lang="en-US"/>
          </a:p>
        </p:txBody>
      </p:sp>
      <p:sp>
        <p:nvSpPr>
          <p:cNvPr id="4099"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smtClean="0"/>
              <a:t>Click to edit Master subtitle style</a:t>
            </a:r>
            <a:endParaRPr lang="en-US"/>
          </a:p>
        </p:txBody>
      </p:sp>
    </p:spTree>
    <p:extLst>
      <p:ext uri="{BB962C8B-B14F-4D97-AF65-F5344CB8AC3E}">
        <p14:creationId xmlns:p14="http://schemas.microsoft.com/office/powerpoint/2010/main" val="3038510164"/>
      </p:ext>
    </p:extLst>
  </p:cSld>
  <p:clrMapOvr>
    <a:overrideClrMapping bg1="dk2" tx1="lt1" bg2="dk1" tx2="lt2" accent1="accent1" accent2="accent2" accent3="accent3" accent4="accent4" accent5="accent5" accent6="accent6" hlink="hlink" folHlink="folHlink"/>
  </p:clrMapOvr>
  <p:transition xmlns:p14="http://schemas.microsoft.com/office/powerpoint/2010/main"/>
</p:sldLayout>
</file>

<file path=ppt/slideLayouts/slideLayout1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76729149"/>
      </p:ext>
    </p:extLst>
  </p:cSld>
  <p:clrMapOvr>
    <a:masterClrMapping/>
  </p:clrMapOvr>
  <p:transition xmlns:p14="http://schemas.microsoft.com/office/powerpoint/2010/main"/>
</p:sldLayout>
</file>

<file path=ppt/slideLayouts/slideLayout1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3457560"/>
      </p:ext>
    </p:extLst>
  </p:cSld>
  <p:clrMapOvr>
    <a:masterClrMapping/>
  </p:clrMapOvr>
  <p:transition xmlns:p14="http://schemas.microsoft.com/office/powerpoint/2010/main"/>
</p:sldLayout>
</file>

<file path=ppt/slideLayouts/slideLayout112.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3048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762000" y="1828800"/>
            <a:ext cx="37338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828800"/>
            <a:ext cx="3733800" cy="4114800"/>
          </a:xfrm>
        </p:spPr>
        <p:txBody>
          <a:bodyPr/>
          <a:lstStyle/>
          <a:p>
            <a:pPr lvl="0"/>
            <a:r>
              <a:rPr lang="en-US" noProof="0" smtClean="0"/>
              <a:t>Click icon to add clip art</a:t>
            </a:r>
          </a:p>
        </p:txBody>
      </p:sp>
    </p:spTree>
    <p:extLst>
      <p:ext uri="{BB962C8B-B14F-4D97-AF65-F5344CB8AC3E}">
        <p14:creationId xmlns:p14="http://schemas.microsoft.com/office/powerpoint/2010/main" val="3395749218"/>
      </p:ext>
    </p:extLst>
  </p:cSld>
  <p:clrMapOvr>
    <a:masterClrMapping/>
  </p:clrMapOvr>
  <p:transition xmlns:p14="http://schemas.microsoft.com/office/powerpoint/2010/main"/>
</p:sldLayout>
</file>

<file path=ppt/slideLayouts/slideLayout1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50298549"/>
      </p:ext>
    </p:extLst>
  </p:cSld>
  <p:clrMapOvr>
    <a:masterClrMapping/>
  </p:clrMapOvr>
  <p:transition xmlns:p14="http://schemas.microsoft.com/office/powerpoint/2010/main"/>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270049320"/>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44488092"/>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04451866"/>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55704371"/>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3608044"/>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4"/>
          <p:cNvSpPr txBox="1">
            <a:spLocks noChangeArrowheads="1"/>
          </p:cNvSpPr>
          <p:nvPr userDrawn="1"/>
        </p:nvSpPr>
        <p:spPr bwMode="auto">
          <a:xfrm>
            <a:off x="2709863" y="6613525"/>
            <a:ext cx="643413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900">
                <a:solidFill>
                  <a:schemeClr val="tx2"/>
                </a:solidFill>
              </a:rPr>
              <a:t>From: Techniques in Noninvasive Vascular Diagnosis-3rd Ed. Summer Publishing, LLC, Copyright 2009</a:t>
            </a:r>
            <a:endParaRPr lang="en-US" sz="1600">
              <a:solidFill>
                <a:schemeClr val="tx2"/>
              </a:solidFill>
            </a:endParaRPr>
          </a:p>
        </p:txBody>
      </p:sp>
      <p:sp>
        <p:nvSpPr>
          <p:cNvPr id="161794" name="Rectangle 2"/>
          <p:cNvSpPr>
            <a:spLocks noGrp="1" noChangeArrowheads="1"/>
          </p:cNvSpPr>
          <p:nvPr>
            <p:ph type="ctrTitle"/>
          </p:nvPr>
        </p:nvSpPr>
        <p:spPr>
          <a:xfrm>
            <a:off x="685800" y="2286000"/>
            <a:ext cx="7772400" cy="1143000"/>
          </a:xfrm>
        </p:spPr>
        <p:txBody>
          <a:bodyPr/>
          <a:lstStyle>
            <a:lvl1pPr>
              <a:defRPr/>
            </a:lvl1pPr>
          </a:lstStyle>
          <a:p>
            <a:pPr lvl="0"/>
            <a:r>
              <a:rPr lang="en-US" noProof="0" smtClean="0"/>
              <a:t>Click to edit Master title style</a:t>
            </a:r>
          </a:p>
        </p:txBody>
      </p:sp>
      <p:sp>
        <p:nvSpPr>
          <p:cNvPr id="161795"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noProof="0" smtClean="0"/>
              <a:t>Click to edit Master subtitle style</a:t>
            </a:r>
          </a:p>
        </p:txBody>
      </p:sp>
    </p:spTree>
    <p:extLst>
      <p:ext uri="{BB962C8B-B14F-4D97-AF65-F5344CB8AC3E}">
        <p14:creationId xmlns:p14="http://schemas.microsoft.com/office/powerpoint/2010/main" val="3233176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1225167"/>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9583765"/>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3520582883"/>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45852534"/>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0196615"/>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6076244"/>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2624390"/>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292503886"/>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270049320"/>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44488092"/>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044518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803274230"/>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55704371"/>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3608044"/>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4"/>
          <p:cNvSpPr txBox="1">
            <a:spLocks noChangeArrowheads="1"/>
          </p:cNvSpPr>
          <p:nvPr userDrawn="1"/>
        </p:nvSpPr>
        <p:spPr bwMode="auto">
          <a:xfrm>
            <a:off x="2709863" y="6613525"/>
            <a:ext cx="643413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900">
                <a:solidFill>
                  <a:schemeClr val="tx2"/>
                </a:solidFill>
              </a:rPr>
              <a:t>From: Techniques in Noninvasive Vascular Diagnosis-3rd Ed. Summer Publishing, LLC, Copyright 2009</a:t>
            </a:r>
            <a:endParaRPr lang="en-US" sz="1600">
              <a:solidFill>
                <a:schemeClr val="tx2"/>
              </a:solidFill>
            </a:endParaRPr>
          </a:p>
        </p:txBody>
      </p:sp>
      <p:sp>
        <p:nvSpPr>
          <p:cNvPr id="161794" name="Rectangle 2"/>
          <p:cNvSpPr>
            <a:spLocks noGrp="1" noChangeArrowheads="1"/>
          </p:cNvSpPr>
          <p:nvPr>
            <p:ph type="ctrTitle"/>
          </p:nvPr>
        </p:nvSpPr>
        <p:spPr>
          <a:xfrm>
            <a:off x="685800" y="2286000"/>
            <a:ext cx="7772400" cy="1143000"/>
          </a:xfrm>
        </p:spPr>
        <p:txBody>
          <a:bodyPr/>
          <a:lstStyle>
            <a:lvl1pPr>
              <a:defRPr/>
            </a:lvl1pPr>
          </a:lstStyle>
          <a:p>
            <a:pPr lvl="0"/>
            <a:r>
              <a:rPr lang="en-US" noProof="0" smtClean="0"/>
              <a:t>Click to edit Master title style</a:t>
            </a:r>
          </a:p>
        </p:txBody>
      </p:sp>
      <p:sp>
        <p:nvSpPr>
          <p:cNvPr id="161795"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noProof="0" smtClean="0"/>
              <a:t>Click to edit Master subtitle style</a:t>
            </a:r>
          </a:p>
        </p:txBody>
      </p:sp>
    </p:spTree>
    <p:extLst>
      <p:ext uri="{BB962C8B-B14F-4D97-AF65-F5344CB8AC3E}">
        <p14:creationId xmlns:p14="http://schemas.microsoft.com/office/powerpoint/2010/main" val="323317690"/>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9583765"/>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3520582883"/>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45852534"/>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0196615"/>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6076244"/>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2624390"/>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2925038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50298549"/>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14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270049320"/>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44488092"/>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04451866"/>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55704371"/>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3608044"/>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4"/>
          <p:cNvSpPr txBox="1">
            <a:spLocks noChangeArrowheads="1"/>
          </p:cNvSpPr>
          <p:nvPr userDrawn="1"/>
        </p:nvSpPr>
        <p:spPr bwMode="auto">
          <a:xfrm>
            <a:off x="2709863" y="6613525"/>
            <a:ext cx="643413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900">
                <a:solidFill>
                  <a:schemeClr val="tx2"/>
                </a:solidFill>
              </a:rPr>
              <a:t>From: Techniques in Noninvasive Vascular Diagnosis-3rd Ed. Summer Publishing, LLC, Copyright 2009</a:t>
            </a:r>
            <a:endParaRPr lang="en-US" sz="1600">
              <a:solidFill>
                <a:schemeClr val="tx2"/>
              </a:solidFill>
            </a:endParaRPr>
          </a:p>
        </p:txBody>
      </p:sp>
      <p:sp>
        <p:nvSpPr>
          <p:cNvPr id="161794" name="Rectangle 2"/>
          <p:cNvSpPr>
            <a:spLocks noGrp="1" noChangeArrowheads="1"/>
          </p:cNvSpPr>
          <p:nvPr>
            <p:ph type="ctrTitle"/>
          </p:nvPr>
        </p:nvSpPr>
        <p:spPr>
          <a:xfrm>
            <a:off x="685800" y="2286000"/>
            <a:ext cx="7772400" cy="1143000"/>
          </a:xfrm>
        </p:spPr>
        <p:txBody>
          <a:bodyPr/>
          <a:lstStyle>
            <a:lvl1pPr>
              <a:defRPr/>
            </a:lvl1pPr>
          </a:lstStyle>
          <a:p>
            <a:pPr lvl="0"/>
            <a:r>
              <a:rPr lang="en-US" noProof="0" smtClean="0"/>
              <a:t>Click to edit Master title style</a:t>
            </a:r>
          </a:p>
        </p:txBody>
      </p:sp>
      <p:sp>
        <p:nvSpPr>
          <p:cNvPr id="161795"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noProof="0" smtClean="0"/>
              <a:t>Click to edit Master subtitle style</a:t>
            </a:r>
          </a:p>
        </p:txBody>
      </p:sp>
    </p:spTree>
    <p:extLst>
      <p:ext uri="{BB962C8B-B14F-4D97-AF65-F5344CB8AC3E}">
        <p14:creationId xmlns:p14="http://schemas.microsoft.com/office/powerpoint/2010/main" val="323317690"/>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9583765"/>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3520582883"/>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45852534"/>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0196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49981648"/>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1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6076244"/>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2624390"/>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292503886"/>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270049320"/>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44488092"/>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04451866"/>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55704371"/>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3608044"/>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4"/>
          <p:cNvSpPr txBox="1">
            <a:spLocks noChangeArrowheads="1"/>
          </p:cNvSpPr>
          <p:nvPr userDrawn="1"/>
        </p:nvSpPr>
        <p:spPr bwMode="auto">
          <a:xfrm>
            <a:off x="2709863" y="6613525"/>
            <a:ext cx="643413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900">
                <a:solidFill>
                  <a:schemeClr val="tx2"/>
                </a:solidFill>
              </a:rPr>
              <a:t>From: Techniques in Noninvasive Vascular Diagnosis-3rd Ed. Summer Publishing, LLC, Copyright 2009</a:t>
            </a:r>
            <a:endParaRPr lang="en-US" sz="1600">
              <a:solidFill>
                <a:schemeClr val="tx2"/>
              </a:solidFill>
            </a:endParaRPr>
          </a:p>
        </p:txBody>
      </p:sp>
      <p:sp>
        <p:nvSpPr>
          <p:cNvPr id="161794" name="Rectangle 2"/>
          <p:cNvSpPr>
            <a:spLocks noGrp="1" noChangeArrowheads="1"/>
          </p:cNvSpPr>
          <p:nvPr>
            <p:ph type="ctrTitle"/>
          </p:nvPr>
        </p:nvSpPr>
        <p:spPr>
          <a:xfrm>
            <a:off x="685800" y="2286000"/>
            <a:ext cx="7772400" cy="1143000"/>
          </a:xfrm>
        </p:spPr>
        <p:txBody>
          <a:bodyPr/>
          <a:lstStyle>
            <a:lvl1pPr>
              <a:defRPr/>
            </a:lvl1pPr>
          </a:lstStyle>
          <a:p>
            <a:pPr lvl="0"/>
            <a:r>
              <a:rPr lang="en-US" noProof="0" smtClean="0"/>
              <a:t>Click to edit Master title style</a:t>
            </a:r>
          </a:p>
        </p:txBody>
      </p:sp>
      <p:sp>
        <p:nvSpPr>
          <p:cNvPr id="161795"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noProof="0" smtClean="0"/>
              <a:t>Click to edit Master subtitle style</a:t>
            </a:r>
          </a:p>
        </p:txBody>
      </p:sp>
    </p:spTree>
    <p:extLst>
      <p:ext uri="{BB962C8B-B14F-4D97-AF65-F5344CB8AC3E}">
        <p14:creationId xmlns:p14="http://schemas.microsoft.com/office/powerpoint/2010/main" val="323317690"/>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95837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10119255"/>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160.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3520582883"/>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45852534"/>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0196615"/>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6076244"/>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2624390"/>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292503886"/>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685800" y="2286000"/>
            <a:ext cx="7772400" cy="1143000"/>
          </a:xfrm>
        </p:spPr>
        <p:txBody>
          <a:bodyPr/>
          <a:lstStyle>
            <a:lvl1pPr>
              <a:defRPr sz="4000"/>
            </a:lvl1pPr>
          </a:lstStyle>
          <a:p>
            <a:r>
              <a:rPr lang="en-US" smtClean="0"/>
              <a:t>Click to edit Master title style</a:t>
            </a:r>
            <a:endParaRPr lang="en-US"/>
          </a:p>
        </p:txBody>
      </p:sp>
      <p:sp>
        <p:nvSpPr>
          <p:cNvPr id="4099"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smtClean="0"/>
              <a:t>Click to edit Master subtitle style</a:t>
            </a:r>
            <a:endParaRPr lang="en-US"/>
          </a:p>
        </p:txBody>
      </p:sp>
    </p:spTree>
    <p:extLst>
      <p:ext uri="{BB962C8B-B14F-4D97-AF65-F5344CB8AC3E}">
        <p14:creationId xmlns:p14="http://schemas.microsoft.com/office/powerpoint/2010/main" val="3038510164"/>
      </p:ext>
    </p:extLst>
  </p:cSld>
  <p:clrMapOvr>
    <a:overrideClrMapping bg1="dk2" tx1="lt1" bg2="dk1" tx2="lt2" accent1="accent1" accent2="accent2" accent3="accent3" accent4="accent4" accent5="accent5" accent6="accent6" hlink="hlink" folHlink="folHlink"/>
  </p:clrMapOvr>
  <p:transition xmlns:p14="http://schemas.microsoft.com/office/powerpoint/2010/main"/>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1225167"/>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803274230"/>
      </p:ext>
    </p:extLst>
  </p:cSld>
  <p:clrMapOvr>
    <a:masterClrMapping/>
  </p:clrMapOvr>
  <p:transition xmlns:p14="http://schemas.microsoft.com/office/powerpoint/2010/main"/>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50298549"/>
      </p:ext>
    </p:extLst>
  </p:cSld>
  <p:clrMapOvr>
    <a:masterClrMapping/>
  </p:clrMapOvr>
  <p:transition xmlns:p14="http://schemas.microsoft.com/office/powerpoint/2010/mai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2483858"/>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49981648"/>
      </p:ext>
    </p:extLst>
  </p:cSld>
  <p:clrMapOvr>
    <a:masterClrMapping/>
  </p:clrMapOvr>
  <p:transition xmlns:p14="http://schemas.microsoft.com/office/powerpoint/2010/main"/>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10119255"/>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2483858"/>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89313078"/>
      </p:ext>
    </p:extLst>
  </p:cSld>
  <p:clrMapOvr>
    <a:masterClrMapping/>
  </p:clrMapOvr>
  <p:transition xmlns:p14="http://schemas.microsoft.com/office/powerpoint/2010/main"/>
</p:sldLayout>
</file>

<file path=ppt/slideLayouts/slideLayout1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74013589"/>
      </p:ext>
    </p:extLst>
  </p:cSld>
  <p:clrMapOvr>
    <a:masterClrMapping/>
  </p:clrMapOvr>
  <p:transition xmlns:p14="http://schemas.microsoft.com/office/powerpoint/2010/main"/>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52689595"/>
      </p:ext>
    </p:extLst>
  </p:cSld>
  <p:clrMapOvr>
    <a:masterClrMapping/>
  </p:clrMapOvr>
  <p:transition xmlns:p14="http://schemas.microsoft.com/office/powerpoint/2010/main"/>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164263" y="609600"/>
            <a:ext cx="1590675"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389063" y="609600"/>
            <a:ext cx="46228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11454081"/>
      </p:ext>
    </p:extLst>
  </p:cSld>
  <p:clrMapOvr>
    <a:masterClrMapping/>
  </p:clrMapOvr>
  <p:transition xmlns:p14="http://schemas.microsoft.com/office/powerpoint/2010/main"/>
</p:sldLayout>
</file>

<file path=ppt/slideLayouts/slideLayout177.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2392496011"/>
      </p:ext>
    </p:extLst>
  </p:cSld>
  <p:clrMapOvr>
    <a:masterClrMapping/>
  </p:clrMapOvr>
  <p:transition xmlns:p14="http://schemas.microsoft.com/office/powerpoint/2010/main"/>
</p:sldLayout>
</file>

<file path=ppt/slideLayouts/slideLayout178.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8200" y="1981200"/>
            <a:ext cx="3106738" cy="4114800"/>
          </a:xfrm>
        </p:spPr>
        <p:txBody>
          <a:bodyPr/>
          <a:lstStyle/>
          <a:p>
            <a:pPr lvl="0"/>
            <a:r>
              <a:rPr lang="en-US" noProof="0" smtClean="0"/>
              <a:t>Click icon to add chart</a:t>
            </a:r>
          </a:p>
        </p:txBody>
      </p:sp>
    </p:spTree>
    <p:extLst>
      <p:ext uri="{BB962C8B-B14F-4D97-AF65-F5344CB8AC3E}">
        <p14:creationId xmlns:p14="http://schemas.microsoft.com/office/powerpoint/2010/main" val="3373432219"/>
      </p:ext>
    </p:extLst>
  </p:cSld>
  <p:clrMapOvr>
    <a:masterClrMapping/>
  </p:clrMapOvr>
  <p:transition xmlns:p14="http://schemas.microsoft.com/office/powerpoint/2010/main"/>
</p:sldLayout>
</file>

<file path=ppt/slideLayouts/slideLayout17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151262979"/>
      </p:ext>
    </p:extLst>
  </p:cSld>
  <p:clrMapOvr>
    <a:masterClrMapping/>
  </p:clrMapOvr>
  <p:transition xmlns:p14="http://schemas.microsoft.com/office/powerpoint/2010/mai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89313078"/>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18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60523063"/>
      </p:ext>
    </p:extLst>
  </p:cSld>
  <p:clrMapOvr>
    <a:masterClrMapping/>
  </p:clrMapOvr>
  <p:transition xmlns:p14="http://schemas.microsoft.com/office/powerpoint/2010/main"/>
</p:sldLayout>
</file>

<file path=ppt/slideLayouts/slideLayout18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311935789"/>
      </p:ext>
    </p:extLst>
  </p:cSld>
  <p:clrMapOvr>
    <a:masterClrMapping/>
  </p:clrMapOvr>
  <p:transition xmlns:p14="http://schemas.microsoft.com/office/powerpoint/2010/main"/>
</p:sldLayout>
</file>

<file path=ppt/slideLayouts/slideLayout18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89483335"/>
      </p:ext>
    </p:extLst>
  </p:cSld>
  <p:clrMapOvr>
    <a:masterClrMapping/>
  </p:clrMapOvr>
  <p:transition xmlns:p14="http://schemas.microsoft.com/office/powerpoint/2010/main"/>
</p:sldLayout>
</file>

<file path=ppt/slideLayouts/slideLayout18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34766147"/>
      </p:ext>
    </p:extLst>
  </p:cSld>
  <p:clrMapOvr>
    <a:masterClrMapping/>
  </p:clrMapOvr>
  <p:transition xmlns:p14="http://schemas.microsoft.com/office/powerpoint/2010/main"/>
</p:sldLayout>
</file>

<file path=ppt/slideLayouts/slideLayout18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53567108"/>
      </p:ext>
    </p:extLst>
  </p:cSld>
  <p:clrMapOvr>
    <a:masterClrMapping/>
  </p:clrMapOvr>
  <p:transition xmlns:p14="http://schemas.microsoft.com/office/powerpoint/2010/main"/>
</p:sldLayout>
</file>

<file path=ppt/slideLayouts/slideLayout18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1492323"/>
      </p:ext>
    </p:extLst>
  </p:cSld>
  <p:clrMapOvr>
    <a:masterClrMapping/>
  </p:clrMapOvr>
  <p:transition xmlns:p14="http://schemas.microsoft.com/office/powerpoint/2010/main"/>
</p:sldLayout>
</file>

<file path=ppt/slideLayouts/slideLayout18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319049414"/>
      </p:ext>
    </p:extLst>
  </p:cSld>
  <p:clrMapOvr>
    <a:masterClrMapping/>
  </p:clrMapOvr>
  <p:transition xmlns:p14="http://schemas.microsoft.com/office/powerpoint/2010/main"/>
</p:sldLayout>
</file>

<file path=ppt/slideLayouts/slideLayout18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208241472"/>
      </p:ext>
    </p:extLst>
  </p:cSld>
  <p:clrMapOvr>
    <a:masterClrMapping/>
  </p:clrMapOvr>
  <p:transition xmlns:p14="http://schemas.microsoft.com/office/powerpoint/2010/main"/>
</p:sldLayout>
</file>

<file path=ppt/slideLayouts/slideLayout18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18593902"/>
      </p:ext>
    </p:extLst>
  </p:cSld>
  <p:clrMapOvr>
    <a:masterClrMapping/>
  </p:clrMapOvr>
  <p:transition xmlns:p14="http://schemas.microsoft.com/office/powerpoint/2010/main"/>
</p:sldLayout>
</file>

<file path=ppt/slideLayouts/slideLayout18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164263" y="609600"/>
            <a:ext cx="1590675"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389063" y="609600"/>
            <a:ext cx="46228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57831568"/>
      </p:ext>
    </p:extLst>
  </p:cSld>
  <p:clrMapOvr>
    <a:masterClrMapping/>
  </p:clrMapOvr>
  <p:transition xmlns:p14="http://schemas.microsoft.com/office/powerpoint/2010/mai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74013589"/>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19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296250438"/>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50241001"/>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4003260211"/>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62476728"/>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58940891"/>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44573545"/>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0055562"/>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78570984"/>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422796667"/>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659806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5024100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52689595"/>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20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164263" y="609600"/>
            <a:ext cx="1590675"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389063" y="609600"/>
            <a:ext cx="46228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76724053"/>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00181100"/>
      </p:ext>
    </p:extLst>
  </p:cSld>
  <p:clrMapOvr>
    <a:masterClrMapping/>
  </p:clrMapOvr>
  <p:transition xmlns:p14="http://schemas.microsoft.com/office/powerpoint/2010/main">
    <p:random/>
  </p:transition>
</p:sldLayout>
</file>

<file path=ppt/slideLayouts/slideLayout2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988205105"/>
      </p:ext>
    </p:extLst>
  </p:cSld>
  <p:clrMapOvr>
    <a:masterClrMapping/>
  </p:clrMapOvr>
  <p:transition xmlns:p14="http://schemas.microsoft.com/office/powerpoint/2010/main">
    <p:random/>
  </p:transition>
</p:sldLayout>
</file>

<file path=ppt/slideLayouts/slideLayout2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43934247"/>
      </p:ext>
    </p:extLst>
  </p:cSld>
  <p:clrMapOvr>
    <a:masterClrMapping/>
  </p:clrMapOvr>
  <p:transition xmlns:p14="http://schemas.microsoft.com/office/powerpoint/2010/main">
    <p:random/>
  </p:transition>
</p:sldLayout>
</file>

<file path=ppt/slideLayouts/slideLayout2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72694319"/>
      </p:ext>
    </p:extLst>
  </p:cSld>
  <p:clrMapOvr>
    <a:masterClrMapping/>
  </p:clrMapOvr>
  <p:transition xmlns:p14="http://schemas.microsoft.com/office/powerpoint/2010/main">
    <p:random/>
  </p:transition>
</p:sldLayout>
</file>

<file path=ppt/slideLayouts/slideLayout2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76283346"/>
      </p:ext>
    </p:extLst>
  </p:cSld>
  <p:clrMapOvr>
    <a:masterClrMapping/>
  </p:clrMapOvr>
  <p:transition xmlns:p14="http://schemas.microsoft.com/office/powerpoint/2010/main">
    <p:random/>
  </p:transition>
</p:sldLayout>
</file>

<file path=ppt/slideLayouts/slideLayout2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6318150"/>
      </p:ext>
    </p:extLst>
  </p:cSld>
  <p:clrMapOvr>
    <a:masterClrMapping/>
  </p:clrMapOvr>
  <p:transition xmlns:p14="http://schemas.microsoft.com/office/powerpoint/2010/main">
    <p:random/>
  </p:transition>
</p:sldLayout>
</file>

<file path=ppt/slideLayouts/slideLayout2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66870153"/>
      </p:ext>
    </p:extLst>
  </p:cSld>
  <p:clrMapOvr>
    <a:masterClrMapping/>
  </p:clrMapOvr>
  <p:transition xmlns:p14="http://schemas.microsoft.com/office/powerpoint/2010/main">
    <p:random/>
  </p:transition>
</p:sldLayout>
</file>

<file path=ppt/slideLayouts/slideLayout2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35535455"/>
      </p:ext>
    </p:extLst>
  </p:cSld>
  <p:clrMapOvr>
    <a:masterClrMapping/>
  </p:clrMapOvr>
  <p:transition xmlns:p14="http://schemas.microsoft.com/office/powerpoint/2010/main">
    <p:random/>
  </p:transition>
</p:sldLayout>
</file>

<file path=ppt/slideLayouts/slideLayout2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30087249"/>
      </p:ext>
    </p:extLst>
  </p:cSld>
  <p:clrMapOvr>
    <a:masterClrMapping/>
  </p:clrMapOvr>
  <p:transition xmlns:p14="http://schemas.microsoft.com/office/powerpoint/2010/main">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164263" y="609600"/>
            <a:ext cx="1590675"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389063" y="609600"/>
            <a:ext cx="46228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11454081"/>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2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164263" y="609600"/>
            <a:ext cx="1590675"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389063" y="609600"/>
            <a:ext cx="46228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88718948"/>
      </p:ext>
    </p:extLst>
  </p:cSld>
  <p:clrMapOvr>
    <a:masterClrMapping/>
  </p:clrMapOvr>
  <p:transition xmlns:p14="http://schemas.microsoft.com/office/powerpoint/2010/main">
    <p:random/>
  </p:transition>
</p:sldLayout>
</file>

<file path=ppt/slideLayouts/slideLayout2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47061234"/>
      </p:ext>
    </p:extLst>
  </p:cSld>
  <p:clrMapOvr>
    <a:masterClrMapping/>
  </p:clrMapOvr>
  <p:transition xmlns:p14="http://schemas.microsoft.com/office/powerpoint/2010/main"/>
</p:sldLayout>
</file>

<file path=ppt/slideLayouts/slideLayout2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401257315"/>
      </p:ext>
    </p:extLst>
  </p:cSld>
  <p:clrMapOvr>
    <a:masterClrMapping/>
  </p:clrMapOvr>
  <p:transition xmlns:p14="http://schemas.microsoft.com/office/powerpoint/2010/main"/>
</p:sldLayout>
</file>

<file path=ppt/slideLayouts/slideLayout2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06047611"/>
      </p:ext>
    </p:extLst>
  </p:cSld>
  <p:clrMapOvr>
    <a:masterClrMapping/>
  </p:clrMapOvr>
  <p:transition xmlns:p14="http://schemas.microsoft.com/office/powerpoint/2010/main"/>
</p:sldLayout>
</file>

<file path=ppt/slideLayouts/slideLayout2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62091137"/>
      </p:ext>
    </p:extLst>
  </p:cSld>
  <p:clrMapOvr>
    <a:masterClrMapping/>
  </p:clrMapOvr>
  <p:transition xmlns:p14="http://schemas.microsoft.com/office/powerpoint/2010/main"/>
</p:sldLayout>
</file>

<file path=ppt/slideLayouts/slideLayout2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90877244"/>
      </p:ext>
    </p:extLst>
  </p:cSld>
  <p:clrMapOvr>
    <a:masterClrMapping/>
  </p:clrMapOvr>
  <p:transition xmlns:p14="http://schemas.microsoft.com/office/powerpoint/2010/main"/>
</p:sldLayout>
</file>

<file path=ppt/slideLayouts/slideLayout2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14616490"/>
      </p:ext>
    </p:extLst>
  </p:cSld>
  <p:clrMapOvr>
    <a:masterClrMapping/>
  </p:clrMapOvr>
  <p:transition xmlns:p14="http://schemas.microsoft.com/office/powerpoint/2010/main"/>
</p:sldLayout>
</file>

<file path=ppt/slideLayouts/slideLayout2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214462861"/>
      </p:ext>
    </p:extLst>
  </p:cSld>
  <p:clrMapOvr>
    <a:masterClrMapping/>
  </p:clrMapOvr>
  <p:transition xmlns:p14="http://schemas.microsoft.com/office/powerpoint/2010/main"/>
</p:sldLayout>
</file>

<file path=ppt/slideLayouts/slideLayout2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65605118"/>
      </p:ext>
    </p:extLst>
  </p:cSld>
  <p:clrMapOvr>
    <a:masterClrMapping/>
  </p:clrMapOvr>
  <p:transition xmlns:p14="http://schemas.microsoft.com/office/powerpoint/2010/main"/>
</p:sldLayout>
</file>

<file path=ppt/slideLayouts/slideLayout2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81457660"/>
      </p:ext>
    </p:extLst>
  </p:cSld>
  <p:clrMapOvr>
    <a:masterClrMapping/>
  </p:clrMapOvr>
  <p:transition xmlns:p14="http://schemas.microsoft.com/office/powerpoint/2010/main"/>
</p:sldLayout>
</file>

<file path=ppt/slideLayouts/slideLayout22.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2392496011"/>
      </p:ext>
    </p:extLst>
  </p:cSld>
  <p:clrMapOvr>
    <a:masterClrMapping/>
  </p:clrMapOvr>
  <p:transition xmlns:p14="http://schemas.microsoft.com/office/powerpoint/2010/main"/>
</p:sldLayout>
</file>

<file path=ppt/slideLayouts/slideLayout2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164263" y="609600"/>
            <a:ext cx="1590675"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389063" y="609600"/>
            <a:ext cx="46228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28079706"/>
      </p:ext>
    </p:extLst>
  </p:cSld>
  <p:clrMapOvr>
    <a:masterClrMapping/>
  </p:clrMapOvr>
  <p:transition xmlns:p14="http://schemas.microsoft.com/office/powerpoint/2010/main"/>
</p:sldLayout>
</file>

<file path=ppt/slideLayouts/slideLayout23.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8200" y="1981200"/>
            <a:ext cx="3106738" cy="4114800"/>
          </a:xfrm>
        </p:spPr>
        <p:txBody>
          <a:bodyPr/>
          <a:lstStyle/>
          <a:p>
            <a:pPr lvl="0"/>
            <a:r>
              <a:rPr lang="en-US" noProof="0" smtClean="0"/>
              <a:t>Click icon to add chart</a:t>
            </a:r>
          </a:p>
        </p:txBody>
      </p:sp>
    </p:spTree>
    <p:extLst>
      <p:ext uri="{BB962C8B-B14F-4D97-AF65-F5344CB8AC3E}">
        <p14:creationId xmlns:p14="http://schemas.microsoft.com/office/powerpoint/2010/main" val="3373432219"/>
      </p:ext>
    </p:extLst>
  </p:cSld>
  <p:clrMapOvr>
    <a:masterClrMapping/>
  </p:clrMapOvr>
  <p:transition xmlns:p14="http://schemas.microsoft.com/office/powerpoint/2010/mai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151262979"/>
      </p:ext>
    </p:extLst>
  </p:cSld>
  <p:clrMapOvr>
    <a:masterClrMapping/>
  </p:clrMapOvr>
  <p:transition xmlns:p14="http://schemas.microsoft.com/office/powerpoint/2010/main"/>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60523063"/>
      </p:ext>
    </p:extLst>
  </p:cSld>
  <p:clrMapOvr>
    <a:masterClrMapping/>
  </p:clrMapOvr>
  <p:transition xmlns:p14="http://schemas.microsoft.com/office/powerpoint/2010/main"/>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311935789"/>
      </p:ext>
    </p:extLst>
  </p:cSld>
  <p:clrMapOvr>
    <a:masterClrMapping/>
  </p:clrMapOvr>
  <p:transition xmlns:p14="http://schemas.microsoft.com/office/powerpoint/2010/main"/>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89483335"/>
      </p:ext>
    </p:extLst>
  </p:cSld>
  <p:clrMapOvr>
    <a:masterClrMapping/>
  </p:clrMapOvr>
  <p:transition xmlns:p14="http://schemas.microsoft.com/office/powerpoint/2010/main"/>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34766147"/>
      </p:ext>
    </p:extLst>
  </p:cSld>
  <p:clrMapOvr>
    <a:masterClrMapping/>
  </p:clrMapOvr>
  <p:transition xmlns:p14="http://schemas.microsoft.com/office/powerpoint/2010/main"/>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53567108"/>
      </p:ext>
    </p:extLst>
  </p:cSld>
  <p:clrMapOvr>
    <a:masterClrMapping/>
  </p:clrMapOvr>
  <p:transition xmlns:p14="http://schemas.microsoft.com/office/powerpoint/2010/mai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400326021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1492323"/>
      </p:ext>
    </p:extLst>
  </p:cSld>
  <p:clrMapOvr>
    <a:masterClrMapping/>
  </p:clrMapOvr>
  <p:transition xmlns:p14="http://schemas.microsoft.com/office/powerpoint/2010/main"/>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319049414"/>
      </p:ext>
    </p:extLst>
  </p:cSld>
  <p:clrMapOvr>
    <a:masterClrMapping/>
  </p:clrMapOvr>
  <p:transition xmlns:p14="http://schemas.microsoft.com/office/powerpoint/2010/main"/>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208241472"/>
      </p:ext>
    </p:extLst>
  </p:cSld>
  <p:clrMapOvr>
    <a:masterClrMapping/>
  </p:clrMapOvr>
  <p:transition xmlns:p14="http://schemas.microsoft.com/office/powerpoint/2010/mai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18593902"/>
      </p:ext>
    </p:extLst>
  </p:cSld>
  <p:clrMapOvr>
    <a:masterClrMapping/>
  </p:clrMapOvr>
  <p:transition xmlns:p14="http://schemas.microsoft.com/office/powerpoint/2010/mai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164263" y="609600"/>
            <a:ext cx="1590675"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389063" y="609600"/>
            <a:ext cx="46228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57831568"/>
      </p:ext>
    </p:extLst>
  </p:cSld>
  <p:clrMapOvr>
    <a:masterClrMapping/>
  </p:clrMapOvr>
  <p:transition xmlns:p14="http://schemas.microsoft.com/office/powerpoint/2010/main"/>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29625043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5024100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400326021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6247672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589408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6247672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4457354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005556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7857098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42279666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6598064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164263" y="609600"/>
            <a:ext cx="1590675"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389063" y="609600"/>
            <a:ext cx="46228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7672405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effectLst/>
        </p:spPr>
        <p:txBody>
          <a:bodyPr/>
          <a:lstStyle>
            <a:lvl1pPr>
              <a:defRPr>
                <a:effectLst/>
              </a:defRPr>
            </a:lvl1pPr>
          </a:lstStyle>
          <a:p>
            <a:r>
              <a:rPr lang="en-US" smtClean="0"/>
              <a:t>Click to edit Master title style</a:t>
            </a:r>
            <a:endParaRPr lang="en-US" dirty="0"/>
          </a:p>
        </p:txBody>
      </p:sp>
      <p:sp>
        <p:nvSpPr>
          <p:cNvPr id="3" name="Content Placeholder 2"/>
          <p:cNvSpPr>
            <a:spLocks noGrp="1"/>
          </p:cNvSpPr>
          <p:nvPr>
            <p:ph idx="1"/>
          </p:nvPr>
        </p:nvSpPr>
        <p:spPr>
          <a:effectLst/>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00181100"/>
      </p:ext>
    </p:extLst>
  </p:cSld>
  <p:clrMapOvr>
    <a:masterClrMapping/>
  </p:clrMapOvr>
  <p:transition xmlns:p14="http://schemas.microsoft.com/office/powerpoint/2010/main">
    <p:random/>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988205105"/>
      </p:ext>
    </p:extLst>
  </p:cSld>
  <p:clrMapOvr>
    <a:masterClrMapping/>
  </p:clrMapOvr>
  <p:transition xmlns:p14="http://schemas.microsoft.com/office/powerpoint/2010/main">
    <p:random/>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76283346"/>
      </p:ext>
    </p:extLst>
  </p:cSld>
  <p:clrMapOvr>
    <a:masterClrMapping/>
  </p:clrMapOvr>
  <p:transition xmlns:p14="http://schemas.microsoft.com/office/powerpoint/2010/main">
    <p:random/>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6318150"/>
      </p:ext>
    </p:extLst>
  </p:cSld>
  <p:clrMapOvr>
    <a:masterClrMapping/>
  </p:clrMapOvr>
  <p:transition xmlns:p14="http://schemas.microsoft.com/office/powerpoint/2010/mai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5894089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685800" y="2286000"/>
            <a:ext cx="7772400" cy="1143000"/>
          </a:xfrm>
        </p:spPr>
        <p:txBody>
          <a:bodyPr/>
          <a:lstStyle>
            <a:lvl1pPr>
              <a:defRPr sz="4000"/>
            </a:lvl1pPr>
          </a:lstStyle>
          <a:p>
            <a:r>
              <a:rPr lang="en-US" smtClean="0"/>
              <a:t>Click to edit Master title style</a:t>
            </a:r>
            <a:endParaRPr lang="en-US"/>
          </a:p>
        </p:txBody>
      </p:sp>
      <p:sp>
        <p:nvSpPr>
          <p:cNvPr id="6147"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smtClean="0"/>
              <a:t>Click to edit Master subtitle style</a:t>
            </a:r>
            <a:endParaRPr lang="en-US"/>
          </a:p>
        </p:txBody>
      </p:sp>
    </p:spTree>
    <p:extLst>
      <p:ext uri="{BB962C8B-B14F-4D97-AF65-F5344CB8AC3E}">
        <p14:creationId xmlns:p14="http://schemas.microsoft.com/office/powerpoint/2010/main" val="1192332679"/>
      </p:ext>
    </p:extLst>
  </p:cSld>
  <p:clrMapOvr>
    <a:overrideClrMapping bg1="dk2" tx1="lt1" bg2="dk1" tx2="lt2" accent1="accent1" accent2="accent2" accent3="accent3" accent4="accent4" accent5="accent5" accent6="accent6" hlink="hlink" folHlink="folHlink"/>
  </p:clrMapOvr>
  <p:transition xmlns:p14="http://schemas.microsoft.com/office/powerpoint/2010/main"/>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83535559"/>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76729149"/>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3457560"/>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3048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762000" y="1828800"/>
            <a:ext cx="37338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828800"/>
            <a:ext cx="3733800" cy="4114800"/>
          </a:xfrm>
        </p:spPr>
        <p:txBody>
          <a:bodyPr/>
          <a:lstStyle/>
          <a:p>
            <a:pPr lvl="0"/>
            <a:r>
              <a:rPr lang="en-US" noProof="0" smtClean="0"/>
              <a:t>Click icon to add clip art</a:t>
            </a:r>
          </a:p>
        </p:txBody>
      </p:sp>
    </p:spTree>
    <p:extLst>
      <p:ext uri="{BB962C8B-B14F-4D97-AF65-F5344CB8AC3E}">
        <p14:creationId xmlns:p14="http://schemas.microsoft.com/office/powerpoint/2010/main" val="3395749218"/>
      </p:ext>
    </p:extLst>
  </p:cSld>
  <p:clrMapOvr>
    <a:masterClrMapping/>
  </p:clrMapOvr>
  <p:transition xmlns:p14="http://schemas.microsoft.com/office/powerpoint/2010/main"/>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27004932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4448809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0445186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5570437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36080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4457354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4457354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39663201"/>
      </p:ext>
    </p:extLst>
  </p:cSld>
  <p:clrMapOvr>
    <a:masterClrMapping/>
  </p:clrMapOvr>
  <p:transition xmlns:p14="http://schemas.microsoft.com/office/powerpoint/2010/main"/>
</p:sldLayout>
</file>

<file path=ppt/slideLayouts/slideLayout62.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endParaRPr lang="en-US"/>
          </a:p>
        </p:txBody>
      </p:sp>
    </p:spTree>
    <p:extLst>
      <p:ext uri="{BB962C8B-B14F-4D97-AF65-F5344CB8AC3E}">
        <p14:creationId xmlns:p14="http://schemas.microsoft.com/office/powerpoint/2010/main" val="3225710607"/>
      </p:ext>
    </p:extLst>
  </p:cSld>
  <p:clrMapOvr>
    <a:masterClrMapping/>
  </p:clrMapOvr>
  <p:transition xmlns:p14="http://schemas.microsoft.com/office/powerpoint/2010/main"/>
</p:sldLayout>
</file>

<file path=ppt/slideLayouts/slideLayout63.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3106738"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114800"/>
            <a:ext cx="3106738"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5587681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4"/>
          <p:cNvSpPr txBox="1">
            <a:spLocks noChangeArrowheads="1"/>
          </p:cNvSpPr>
          <p:nvPr userDrawn="1"/>
        </p:nvSpPr>
        <p:spPr bwMode="auto">
          <a:xfrm>
            <a:off x="2709863" y="6613525"/>
            <a:ext cx="643413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900">
                <a:solidFill>
                  <a:schemeClr val="tx2"/>
                </a:solidFill>
              </a:rPr>
              <a:t>From: Techniques in Noninvasive Vascular Diagnosis-3rd Ed. Summer Publishing, LLC, Copyright 2009</a:t>
            </a:r>
            <a:endParaRPr lang="en-US" sz="1600">
              <a:solidFill>
                <a:schemeClr val="tx2"/>
              </a:solidFill>
            </a:endParaRPr>
          </a:p>
        </p:txBody>
      </p:sp>
      <p:sp>
        <p:nvSpPr>
          <p:cNvPr id="161794" name="Rectangle 2"/>
          <p:cNvSpPr>
            <a:spLocks noGrp="1" noChangeArrowheads="1"/>
          </p:cNvSpPr>
          <p:nvPr>
            <p:ph type="ctrTitle"/>
          </p:nvPr>
        </p:nvSpPr>
        <p:spPr>
          <a:xfrm>
            <a:off x="685800" y="2286000"/>
            <a:ext cx="7772400" cy="1143000"/>
          </a:xfrm>
        </p:spPr>
        <p:txBody>
          <a:bodyPr/>
          <a:lstStyle>
            <a:lvl1pPr>
              <a:defRPr/>
            </a:lvl1pPr>
          </a:lstStyle>
          <a:p>
            <a:pPr lvl="0"/>
            <a:r>
              <a:rPr lang="en-US" noProof="0" smtClean="0"/>
              <a:t>Click to edit Master title style</a:t>
            </a:r>
          </a:p>
        </p:txBody>
      </p:sp>
      <p:sp>
        <p:nvSpPr>
          <p:cNvPr id="161795"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noProof="0" smtClean="0"/>
              <a:t>Click to edit Master subtitle style</a:t>
            </a:r>
          </a:p>
        </p:txBody>
      </p:sp>
    </p:spTree>
    <p:extLst>
      <p:ext uri="{BB962C8B-B14F-4D97-AF65-F5344CB8AC3E}">
        <p14:creationId xmlns:p14="http://schemas.microsoft.com/office/powerpoint/2010/main" val="32331769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958376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352058288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4585253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019661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60762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005556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262439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29250388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685800" y="2286000"/>
            <a:ext cx="7772400" cy="1143000"/>
          </a:xfrm>
        </p:spPr>
        <p:txBody>
          <a:bodyPr/>
          <a:lstStyle>
            <a:lvl1pPr>
              <a:defRPr sz="4000"/>
            </a:lvl1pPr>
          </a:lstStyle>
          <a:p>
            <a:r>
              <a:rPr lang="en-US" smtClean="0"/>
              <a:t>Click to edit Master title style</a:t>
            </a:r>
            <a:endParaRPr lang="en-US"/>
          </a:p>
        </p:txBody>
      </p:sp>
      <p:sp>
        <p:nvSpPr>
          <p:cNvPr id="6147"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smtClean="0"/>
              <a:t>Click to edit Master subtitle style</a:t>
            </a:r>
            <a:endParaRPr lang="en-US"/>
          </a:p>
        </p:txBody>
      </p:sp>
    </p:spTree>
    <p:extLst>
      <p:ext uri="{BB962C8B-B14F-4D97-AF65-F5344CB8AC3E}">
        <p14:creationId xmlns:p14="http://schemas.microsoft.com/office/powerpoint/2010/main" val="1192332679"/>
      </p:ext>
    </p:extLst>
  </p:cSld>
  <p:clrMapOvr>
    <a:overrideClrMapping bg1="dk2" tx1="lt1" bg2="dk1" tx2="lt2" accent1="accent1" accent2="accent2" accent3="accent3" accent4="accent4" accent5="accent5" accent6="accent6" hlink="hlink" folHlink="folHlink"/>
  </p:clrMapOvr>
  <p:transition xmlns:p14="http://schemas.microsoft.com/office/powerpoint/2010/main"/>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83535559"/>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76729149"/>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3457560"/>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3048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762000" y="1828800"/>
            <a:ext cx="37338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828800"/>
            <a:ext cx="3733800" cy="4114800"/>
          </a:xfrm>
        </p:spPr>
        <p:txBody>
          <a:bodyPr/>
          <a:lstStyle/>
          <a:p>
            <a:pPr lvl="0"/>
            <a:r>
              <a:rPr lang="en-US" noProof="0" smtClean="0"/>
              <a:t>Click icon to add clip art</a:t>
            </a:r>
          </a:p>
        </p:txBody>
      </p:sp>
    </p:spTree>
    <p:extLst>
      <p:ext uri="{BB962C8B-B14F-4D97-AF65-F5344CB8AC3E}">
        <p14:creationId xmlns:p14="http://schemas.microsoft.com/office/powerpoint/2010/main" val="3395749218"/>
      </p:ext>
    </p:extLst>
  </p:cSld>
  <p:clrMapOvr>
    <a:masterClrMapping/>
  </p:clrMapOvr>
  <p:transition xmlns:p14="http://schemas.microsoft.com/office/powerpoint/2010/main"/>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27004932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4448809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044518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39663201"/>
      </p:ext>
    </p:extLst>
  </p:cSld>
  <p:clrMapOvr>
    <a:masterClrMapping/>
  </p:clrMapOvr>
  <p:transition xmlns:p14="http://schemas.microsoft.com/office/powerpoint/2010/main"/>
</p:sldLayout>
</file>

<file path=ppt/slideLayouts/slideLayout8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5570437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360804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4"/>
          <p:cNvSpPr txBox="1">
            <a:spLocks noChangeArrowheads="1"/>
          </p:cNvSpPr>
          <p:nvPr userDrawn="1"/>
        </p:nvSpPr>
        <p:spPr bwMode="auto">
          <a:xfrm>
            <a:off x="2709863" y="6613525"/>
            <a:ext cx="643413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900">
                <a:solidFill>
                  <a:schemeClr val="tx2"/>
                </a:solidFill>
              </a:rPr>
              <a:t>From: Techniques in Noninvasive Vascular Diagnosis-3rd Ed. Summer Publishing, LLC, Copyright 2009</a:t>
            </a:r>
            <a:endParaRPr lang="en-US" sz="1600">
              <a:solidFill>
                <a:schemeClr val="tx2"/>
              </a:solidFill>
            </a:endParaRPr>
          </a:p>
        </p:txBody>
      </p:sp>
      <p:sp>
        <p:nvSpPr>
          <p:cNvPr id="161794" name="Rectangle 2"/>
          <p:cNvSpPr>
            <a:spLocks noGrp="1" noChangeArrowheads="1"/>
          </p:cNvSpPr>
          <p:nvPr>
            <p:ph type="ctrTitle"/>
          </p:nvPr>
        </p:nvSpPr>
        <p:spPr>
          <a:xfrm>
            <a:off x="685800" y="2286000"/>
            <a:ext cx="7772400" cy="1143000"/>
          </a:xfrm>
        </p:spPr>
        <p:txBody>
          <a:bodyPr/>
          <a:lstStyle>
            <a:lvl1pPr>
              <a:defRPr/>
            </a:lvl1pPr>
          </a:lstStyle>
          <a:p>
            <a:pPr lvl="0"/>
            <a:r>
              <a:rPr lang="en-US" noProof="0" smtClean="0"/>
              <a:t>Click to edit Master title style</a:t>
            </a:r>
          </a:p>
        </p:txBody>
      </p:sp>
      <p:sp>
        <p:nvSpPr>
          <p:cNvPr id="161795"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noProof="0" smtClean="0"/>
              <a:t>Click to edit Master subtitle style</a:t>
            </a:r>
          </a:p>
        </p:txBody>
      </p:sp>
    </p:spTree>
    <p:extLst>
      <p:ext uri="{BB962C8B-B14F-4D97-AF65-F5344CB8AC3E}">
        <p14:creationId xmlns:p14="http://schemas.microsoft.com/office/powerpoint/2010/main" val="32331769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958376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352058288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4585253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019661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607624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262439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2925038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endParaRPr lang="en-US"/>
          </a:p>
        </p:txBody>
      </p:sp>
    </p:spTree>
    <p:extLst>
      <p:ext uri="{BB962C8B-B14F-4D97-AF65-F5344CB8AC3E}">
        <p14:creationId xmlns:p14="http://schemas.microsoft.com/office/powerpoint/2010/main" val="3225710607"/>
      </p:ext>
    </p:extLst>
  </p:cSld>
  <p:clrMapOvr>
    <a:masterClrMapping/>
  </p:clrMapOvr>
  <p:transition xmlns:p14="http://schemas.microsoft.com/office/powerpoint/2010/main"/>
</p:sldLayout>
</file>

<file path=ppt/slideLayouts/slideLayout9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685800" y="2286000"/>
            <a:ext cx="7772400" cy="1143000"/>
          </a:xfrm>
        </p:spPr>
        <p:txBody>
          <a:bodyPr/>
          <a:lstStyle>
            <a:lvl1pPr>
              <a:defRPr sz="4000"/>
            </a:lvl1pPr>
          </a:lstStyle>
          <a:p>
            <a:r>
              <a:rPr lang="en-US" smtClean="0"/>
              <a:t>Click to edit Master title style</a:t>
            </a:r>
            <a:endParaRPr lang="en-US"/>
          </a:p>
        </p:txBody>
      </p:sp>
      <p:sp>
        <p:nvSpPr>
          <p:cNvPr id="6147"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smtClean="0"/>
              <a:t>Click to edit Master subtitle style</a:t>
            </a:r>
            <a:endParaRPr lang="en-US"/>
          </a:p>
        </p:txBody>
      </p:sp>
    </p:spTree>
    <p:extLst>
      <p:ext uri="{BB962C8B-B14F-4D97-AF65-F5344CB8AC3E}">
        <p14:creationId xmlns:p14="http://schemas.microsoft.com/office/powerpoint/2010/main" val="1192332679"/>
      </p:ext>
    </p:extLst>
  </p:cSld>
  <p:clrMapOvr>
    <a:overrideClrMapping bg1="dk2" tx1="lt1" bg2="dk1" tx2="lt2" accent1="accent1" accent2="accent2" accent3="accent3" accent4="accent4" accent5="accent5" accent6="accent6" hlink="hlink" folHlink="folHlink"/>
  </p:clrMapOvr>
  <p:transition xmlns:p14="http://schemas.microsoft.com/office/powerpoint/2010/main"/>
</p:sldLayout>
</file>

<file path=ppt/slideLayouts/slideLayout9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83535559"/>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76729149"/>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3457560"/>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3048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762000" y="1828800"/>
            <a:ext cx="37338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828800"/>
            <a:ext cx="3733800" cy="4114800"/>
          </a:xfrm>
        </p:spPr>
        <p:txBody>
          <a:bodyPr/>
          <a:lstStyle/>
          <a:p>
            <a:pPr lvl="0"/>
            <a:r>
              <a:rPr lang="en-US" noProof="0" smtClean="0"/>
              <a:t>Click icon to add clip art</a:t>
            </a:r>
          </a:p>
        </p:txBody>
      </p:sp>
    </p:spTree>
    <p:extLst>
      <p:ext uri="{BB962C8B-B14F-4D97-AF65-F5344CB8AC3E}">
        <p14:creationId xmlns:p14="http://schemas.microsoft.com/office/powerpoint/2010/main" val="3395749218"/>
      </p:ext>
    </p:extLst>
  </p:cSld>
  <p:clrMapOvr>
    <a:masterClrMapping/>
  </p:clrMapOvr>
  <p:transition xmlns:p14="http://schemas.microsoft.com/office/powerpoint/2010/main"/>
</p:sldLayout>
</file>

<file path=ppt/slideLayouts/slideLayout9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270049320"/>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44488092"/>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0445186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5570437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360804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74.xml"/><Relationship Id="rId4" Type="http://schemas.openxmlformats.org/officeDocument/2006/relationships/slideLayout" Target="../slideLayouts/slideLayout75.xml"/><Relationship Id="rId5" Type="http://schemas.openxmlformats.org/officeDocument/2006/relationships/slideLayout" Target="../slideLayouts/slideLayout76.xml"/><Relationship Id="rId6" Type="http://schemas.openxmlformats.org/officeDocument/2006/relationships/theme" Target="../theme/theme10.xml"/><Relationship Id="rId1" Type="http://schemas.openxmlformats.org/officeDocument/2006/relationships/slideLayout" Target="../slideLayouts/slideLayout72.xml"/><Relationship Id="rId2" Type="http://schemas.openxmlformats.org/officeDocument/2006/relationships/slideLayout" Target="../slideLayouts/slideLayout73.xml"/></Relationships>
</file>

<file path=ppt/slideMasters/_rels/slideMaster11.xml.rels><?xml version="1.0" encoding="UTF-8" standalone="yes"?>
<Relationships xmlns="http://schemas.openxmlformats.org/package/2006/relationships"><Relationship Id="rId3" Type="http://schemas.openxmlformats.org/officeDocument/2006/relationships/slideLayout" Target="../slideLayouts/slideLayout79.xml"/><Relationship Id="rId4" Type="http://schemas.openxmlformats.org/officeDocument/2006/relationships/slideLayout" Target="../slideLayouts/slideLayout80.xml"/><Relationship Id="rId5" Type="http://schemas.openxmlformats.org/officeDocument/2006/relationships/slideLayout" Target="../slideLayouts/slideLayout81.xml"/><Relationship Id="rId6" Type="http://schemas.openxmlformats.org/officeDocument/2006/relationships/theme" Target="../theme/theme11.xml"/><Relationship Id="rId1" Type="http://schemas.openxmlformats.org/officeDocument/2006/relationships/slideLayout" Target="../slideLayouts/slideLayout77.xml"/><Relationship Id="rId2" Type="http://schemas.openxmlformats.org/officeDocument/2006/relationships/slideLayout" Target="../slideLayouts/slideLayout78.xml"/></Relationships>
</file>

<file path=ppt/slideMasters/_rels/slideMaster12.xml.rels><?xml version="1.0" encoding="UTF-8" standalone="yes"?>
<Relationships xmlns="http://schemas.openxmlformats.org/package/2006/relationships"><Relationship Id="rId3" Type="http://schemas.openxmlformats.org/officeDocument/2006/relationships/slideLayout" Target="../slideLayouts/slideLayout84.xml"/><Relationship Id="rId4" Type="http://schemas.openxmlformats.org/officeDocument/2006/relationships/theme" Target="../theme/theme12.xml"/><Relationship Id="rId1" Type="http://schemas.openxmlformats.org/officeDocument/2006/relationships/slideLayout" Target="../slideLayouts/slideLayout82.xml"/><Relationship Id="rId2" Type="http://schemas.openxmlformats.org/officeDocument/2006/relationships/slideLayout" Target="../slideLayouts/slideLayout83.xml"/></Relationships>
</file>

<file path=ppt/slideMasters/_rels/slideMaster13.xml.rels><?xml version="1.0" encoding="UTF-8" standalone="yes"?>
<Relationships xmlns="http://schemas.openxmlformats.org/package/2006/relationships"><Relationship Id="rId3" Type="http://schemas.openxmlformats.org/officeDocument/2006/relationships/slideLayout" Target="../slideLayouts/slideLayout87.xml"/><Relationship Id="rId4" Type="http://schemas.openxmlformats.org/officeDocument/2006/relationships/slideLayout" Target="../slideLayouts/slideLayout88.xml"/><Relationship Id="rId5" Type="http://schemas.openxmlformats.org/officeDocument/2006/relationships/slideLayout" Target="../slideLayouts/slideLayout89.xml"/><Relationship Id="rId6" Type="http://schemas.openxmlformats.org/officeDocument/2006/relationships/theme" Target="../theme/theme13.xml"/><Relationship Id="rId1" Type="http://schemas.openxmlformats.org/officeDocument/2006/relationships/slideLayout" Target="../slideLayouts/slideLayout85.xml"/><Relationship Id="rId2" Type="http://schemas.openxmlformats.org/officeDocument/2006/relationships/slideLayout" Target="../slideLayouts/slideLayout86.xml"/></Relationships>
</file>

<file path=ppt/slideMasters/_rels/slideMaster14.xml.rels><?xml version="1.0" encoding="UTF-8" standalone="yes"?>
<Relationships xmlns="http://schemas.openxmlformats.org/package/2006/relationships"><Relationship Id="rId3" Type="http://schemas.openxmlformats.org/officeDocument/2006/relationships/slideLayout" Target="../slideLayouts/slideLayout92.xml"/><Relationship Id="rId4" Type="http://schemas.openxmlformats.org/officeDocument/2006/relationships/slideLayout" Target="../slideLayouts/slideLayout93.xml"/><Relationship Id="rId5" Type="http://schemas.openxmlformats.org/officeDocument/2006/relationships/slideLayout" Target="../slideLayouts/slideLayout94.xml"/><Relationship Id="rId6" Type="http://schemas.openxmlformats.org/officeDocument/2006/relationships/theme" Target="../theme/theme14.xml"/><Relationship Id="rId1" Type="http://schemas.openxmlformats.org/officeDocument/2006/relationships/slideLayout" Target="../slideLayouts/slideLayout90.xml"/><Relationship Id="rId2" Type="http://schemas.openxmlformats.org/officeDocument/2006/relationships/slideLayout" Target="../slideLayouts/slideLayout91.xml"/></Relationships>
</file>

<file path=ppt/slideMasters/_rels/slideMaster15.xml.rels><?xml version="1.0" encoding="UTF-8" standalone="yes"?>
<Relationships xmlns="http://schemas.openxmlformats.org/package/2006/relationships"><Relationship Id="rId3" Type="http://schemas.openxmlformats.org/officeDocument/2006/relationships/slideLayout" Target="../slideLayouts/slideLayout97.xml"/><Relationship Id="rId4" Type="http://schemas.openxmlformats.org/officeDocument/2006/relationships/slideLayout" Target="../slideLayouts/slideLayout98.xml"/><Relationship Id="rId5" Type="http://schemas.openxmlformats.org/officeDocument/2006/relationships/slideLayout" Target="../slideLayouts/slideLayout99.xml"/><Relationship Id="rId6" Type="http://schemas.openxmlformats.org/officeDocument/2006/relationships/theme" Target="../theme/theme15.xml"/><Relationship Id="rId1" Type="http://schemas.openxmlformats.org/officeDocument/2006/relationships/slideLayout" Target="../slideLayouts/slideLayout95.xml"/><Relationship Id="rId2" Type="http://schemas.openxmlformats.org/officeDocument/2006/relationships/slideLayout" Target="../slideLayouts/slideLayout96.xml"/></Relationships>
</file>

<file path=ppt/slideMasters/_rels/slideMaster16.xml.rels><?xml version="1.0" encoding="UTF-8" standalone="yes"?>
<Relationships xmlns="http://schemas.openxmlformats.org/package/2006/relationships"><Relationship Id="rId3" Type="http://schemas.openxmlformats.org/officeDocument/2006/relationships/slideLayout" Target="../slideLayouts/slideLayout102.xml"/><Relationship Id="rId4" Type="http://schemas.openxmlformats.org/officeDocument/2006/relationships/theme" Target="../theme/theme16.xml"/><Relationship Id="rId1" Type="http://schemas.openxmlformats.org/officeDocument/2006/relationships/slideLayout" Target="../slideLayouts/slideLayout100.xml"/><Relationship Id="rId2" Type="http://schemas.openxmlformats.org/officeDocument/2006/relationships/slideLayout" Target="../slideLayouts/slideLayout101.xml"/></Relationships>
</file>

<file path=ppt/slideMasters/_rels/slideMaster17.xml.rels><?xml version="1.0" encoding="UTF-8" standalone="yes"?>
<Relationships xmlns="http://schemas.openxmlformats.org/package/2006/relationships"><Relationship Id="rId3" Type="http://schemas.openxmlformats.org/officeDocument/2006/relationships/slideLayout" Target="../slideLayouts/slideLayout105.xml"/><Relationship Id="rId4" Type="http://schemas.openxmlformats.org/officeDocument/2006/relationships/slideLayout" Target="../slideLayouts/slideLayout106.xml"/><Relationship Id="rId5" Type="http://schemas.openxmlformats.org/officeDocument/2006/relationships/slideLayout" Target="../slideLayouts/slideLayout107.xml"/><Relationship Id="rId6" Type="http://schemas.openxmlformats.org/officeDocument/2006/relationships/theme" Target="../theme/theme17.xml"/><Relationship Id="rId1" Type="http://schemas.openxmlformats.org/officeDocument/2006/relationships/slideLayout" Target="../slideLayouts/slideLayout103.xml"/><Relationship Id="rId2" Type="http://schemas.openxmlformats.org/officeDocument/2006/relationships/slideLayout" Target="../slideLayouts/slideLayout104.xml"/></Relationships>
</file>

<file path=ppt/slideMasters/_rels/slideMaster18.xml.rels><?xml version="1.0" encoding="UTF-8" standalone="yes"?>
<Relationships xmlns="http://schemas.openxmlformats.org/package/2006/relationships"><Relationship Id="rId3" Type="http://schemas.openxmlformats.org/officeDocument/2006/relationships/slideLayout" Target="../slideLayouts/slideLayout110.xml"/><Relationship Id="rId4" Type="http://schemas.openxmlformats.org/officeDocument/2006/relationships/slideLayout" Target="../slideLayouts/slideLayout111.xml"/><Relationship Id="rId5" Type="http://schemas.openxmlformats.org/officeDocument/2006/relationships/slideLayout" Target="../slideLayouts/slideLayout112.xml"/><Relationship Id="rId6" Type="http://schemas.openxmlformats.org/officeDocument/2006/relationships/slideLayout" Target="../slideLayouts/slideLayout113.xml"/><Relationship Id="rId7" Type="http://schemas.openxmlformats.org/officeDocument/2006/relationships/theme" Target="../theme/theme18.xml"/><Relationship Id="rId1" Type="http://schemas.openxmlformats.org/officeDocument/2006/relationships/slideLayout" Target="../slideLayouts/slideLayout108.xml"/><Relationship Id="rId2" Type="http://schemas.openxmlformats.org/officeDocument/2006/relationships/slideLayout" Target="../slideLayouts/slideLayout109.xml"/></Relationships>
</file>

<file path=ppt/slideMasters/_rels/slideMaster19.xml.rels><?xml version="1.0" encoding="UTF-8" standalone="yes"?>
<Relationships xmlns="http://schemas.openxmlformats.org/package/2006/relationships"><Relationship Id="rId3" Type="http://schemas.openxmlformats.org/officeDocument/2006/relationships/slideLayout" Target="../slideLayouts/slideLayout116.xml"/><Relationship Id="rId4" Type="http://schemas.openxmlformats.org/officeDocument/2006/relationships/slideLayout" Target="../slideLayouts/slideLayout117.xml"/><Relationship Id="rId5" Type="http://schemas.openxmlformats.org/officeDocument/2006/relationships/slideLayout" Target="../slideLayouts/slideLayout118.xml"/><Relationship Id="rId6" Type="http://schemas.openxmlformats.org/officeDocument/2006/relationships/theme" Target="../theme/theme19.xml"/><Relationship Id="rId1" Type="http://schemas.openxmlformats.org/officeDocument/2006/relationships/slideLayout" Target="../slideLayouts/slideLayout114.xml"/><Relationship Id="rId2" Type="http://schemas.openxmlformats.org/officeDocument/2006/relationships/slideLayout" Target="../slideLayouts/slideLayout115.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1.xml"/><Relationship Id="rId12" Type="http://schemas.openxmlformats.org/officeDocument/2006/relationships/slideLayout" Target="../slideLayouts/slideLayout22.xml"/><Relationship Id="rId13" Type="http://schemas.openxmlformats.org/officeDocument/2006/relationships/slideLayout" Target="../slideLayouts/slideLayout23.xml"/><Relationship Id="rId14" Type="http://schemas.openxmlformats.org/officeDocument/2006/relationships/theme" Target="../theme/theme2.xml"/><Relationship Id="rId1" Type="http://schemas.openxmlformats.org/officeDocument/2006/relationships/slideLayout" Target="../slideLayouts/slideLayout11.xml"/><Relationship Id="rId2" Type="http://schemas.openxmlformats.org/officeDocument/2006/relationships/slideLayout" Target="../slideLayouts/slideLayout12.xml"/><Relationship Id="rId3" Type="http://schemas.openxmlformats.org/officeDocument/2006/relationships/slideLayout" Target="../slideLayouts/slideLayout13.xml"/><Relationship Id="rId4" Type="http://schemas.openxmlformats.org/officeDocument/2006/relationships/slideLayout" Target="../slideLayouts/slideLayout14.xml"/><Relationship Id="rId5" Type="http://schemas.openxmlformats.org/officeDocument/2006/relationships/slideLayout" Target="../slideLayouts/slideLayout15.xml"/><Relationship Id="rId6" Type="http://schemas.openxmlformats.org/officeDocument/2006/relationships/slideLayout" Target="../slideLayouts/slideLayout16.xml"/><Relationship Id="rId7" Type="http://schemas.openxmlformats.org/officeDocument/2006/relationships/slideLayout" Target="../slideLayouts/slideLayout17.xml"/><Relationship Id="rId8" Type="http://schemas.openxmlformats.org/officeDocument/2006/relationships/slideLayout" Target="../slideLayouts/slideLayout18.xml"/><Relationship Id="rId9" Type="http://schemas.openxmlformats.org/officeDocument/2006/relationships/slideLayout" Target="../slideLayouts/slideLayout19.xml"/><Relationship Id="rId10" Type="http://schemas.openxmlformats.org/officeDocument/2006/relationships/slideLayout" Target="../slideLayouts/slideLayout20.xml"/></Relationships>
</file>

<file path=ppt/slideMasters/_rels/slideMaster20.xml.rels><?xml version="1.0" encoding="UTF-8" standalone="yes"?>
<Relationships xmlns="http://schemas.openxmlformats.org/package/2006/relationships"><Relationship Id="rId3" Type="http://schemas.openxmlformats.org/officeDocument/2006/relationships/slideLayout" Target="../slideLayouts/slideLayout121.xml"/><Relationship Id="rId4" Type="http://schemas.openxmlformats.org/officeDocument/2006/relationships/theme" Target="../theme/theme20.xml"/><Relationship Id="rId1" Type="http://schemas.openxmlformats.org/officeDocument/2006/relationships/slideLayout" Target="../slideLayouts/slideLayout119.xml"/><Relationship Id="rId2" Type="http://schemas.openxmlformats.org/officeDocument/2006/relationships/slideLayout" Target="../slideLayouts/slideLayout120.xml"/></Relationships>
</file>

<file path=ppt/slideMasters/_rels/slideMaster21.xml.rels><?xml version="1.0" encoding="UTF-8" standalone="yes"?>
<Relationships xmlns="http://schemas.openxmlformats.org/package/2006/relationships"><Relationship Id="rId3" Type="http://schemas.openxmlformats.org/officeDocument/2006/relationships/slideLayout" Target="../slideLayouts/slideLayout124.xml"/><Relationship Id="rId4" Type="http://schemas.openxmlformats.org/officeDocument/2006/relationships/slideLayout" Target="../slideLayouts/slideLayout125.xml"/><Relationship Id="rId5" Type="http://schemas.openxmlformats.org/officeDocument/2006/relationships/slideLayout" Target="../slideLayouts/slideLayout126.xml"/><Relationship Id="rId6" Type="http://schemas.openxmlformats.org/officeDocument/2006/relationships/theme" Target="../theme/theme21.xml"/><Relationship Id="rId1" Type="http://schemas.openxmlformats.org/officeDocument/2006/relationships/slideLayout" Target="../slideLayouts/slideLayout122.xml"/><Relationship Id="rId2" Type="http://schemas.openxmlformats.org/officeDocument/2006/relationships/slideLayout" Target="../slideLayouts/slideLayout123.xml"/></Relationships>
</file>

<file path=ppt/slideMasters/_rels/slideMaster22.xml.rels><?xml version="1.0" encoding="UTF-8" standalone="yes"?>
<Relationships xmlns="http://schemas.openxmlformats.org/package/2006/relationships"><Relationship Id="rId3" Type="http://schemas.openxmlformats.org/officeDocument/2006/relationships/slideLayout" Target="../slideLayouts/slideLayout129.xml"/><Relationship Id="rId4" Type="http://schemas.openxmlformats.org/officeDocument/2006/relationships/slideLayout" Target="../slideLayouts/slideLayout130.xml"/><Relationship Id="rId5" Type="http://schemas.openxmlformats.org/officeDocument/2006/relationships/slideLayout" Target="../slideLayouts/slideLayout131.xml"/><Relationship Id="rId6" Type="http://schemas.openxmlformats.org/officeDocument/2006/relationships/theme" Target="../theme/theme22.xml"/><Relationship Id="rId1" Type="http://schemas.openxmlformats.org/officeDocument/2006/relationships/slideLayout" Target="../slideLayouts/slideLayout127.xml"/><Relationship Id="rId2" Type="http://schemas.openxmlformats.org/officeDocument/2006/relationships/slideLayout" Target="../slideLayouts/slideLayout128.xml"/></Relationships>
</file>

<file path=ppt/slideMasters/_rels/slideMaster23.xml.rels><?xml version="1.0" encoding="UTF-8" standalone="yes"?>
<Relationships xmlns="http://schemas.openxmlformats.org/package/2006/relationships"><Relationship Id="rId3" Type="http://schemas.openxmlformats.org/officeDocument/2006/relationships/slideLayout" Target="../slideLayouts/slideLayout134.xml"/><Relationship Id="rId4" Type="http://schemas.openxmlformats.org/officeDocument/2006/relationships/theme" Target="../theme/theme23.xml"/><Relationship Id="rId1" Type="http://schemas.openxmlformats.org/officeDocument/2006/relationships/slideLayout" Target="../slideLayouts/slideLayout132.xml"/><Relationship Id="rId2" Type="http://schemas.openxmlformats.org/officeDocument/2006/relationships/slideLayout" Target="../slideLayouts/slideLayout133.xml"/></Relationships>
</file>

<file path=ppt/slideMasters/_rels/slideMaster24.xml.rels><?xml version="1.0" encoding="UTF-8" standalone="yes"?>
<Relationships xmlns="http://schemas.openxmlformats.org/package/2006/relationships"><Relationship Id="rId3" Type="http://schemas.openxmlformats.org/officeDocument/2006/relationships/slideLayout" Target="../slideLayouts/slideLayout137.xml"/><Relationship Id="rId4" Type="http://schemas.openxmlformats.org/officeDocument/2006/relationships/slideLayout" Target="../slideLayouts/slideLayout138.xml"/><Relationship Id="rId5" Type="http://schemas.openxmlformats.org/officeDocument/2006/relationships/slideLayout" Target="../slideLayouts/slideLayout139.xml"/><Relationship Id="rId6" Type="http://schemas.openxmlformats.org/officeDocument/2006/relationships/theme" Target="../theme/theme24.xml"/><Relationship Id="rId1" Type="http://schemas.openxmlformats.org/officeDocument/2006/relationships/slideLayout" Target="../slideLayouts/slideLayout135.xml"/><Relationship Id="rId2" Type="http://schemas.openxmlformats.org/officeDocument/2006/relationships/slideLayout" Target="../slideLayouts/slideLayout136.xml"/></Relationships>
</file>

<file path=ppt/slideMasters/_rels/slideMaster25.xml.rels><?xml version="1.0" encoding="UTF-8" standalone="yes"?>
<Relationships xmlns="http://schemas.openxmlformats.org/package/2006/relationships"><Relationship Id="rId3" Type="http://schemas.openxmlformats.org/officeDocument/2006/relationships/slideLayout" Target="../slideLayouts/slideLayout142.xml"/><Relationship Id="rId4" Type="http://schemas.openxmlformats.org/officeDocument/2006/relationships/slideLayout" Target="../slideLayouts/slideLayout143.xml"/><Relationship Id="rId5" Type="http://schemas.openxmlformats.org/officeDocument/2006/relationships/slideLayout" Target="../slideLayouts/slideLayout144.xml"/><Relationship Id="rId6" Type="http://schemas.openxmlformats.org/officeDocument/2006/relationships/theme" Target="../theme/theme25.xml"/><Relationship Id="rId1" Type="http://schemas.openxmlformats.org/officeDocument/2006/relationships/slideLayout" Target="../slideLayouts/slideLayout140.xml"/><Relationship Id="rId2" Type="http://schemas.openxmlformats.org/officeDocument/2006/relationships/slideLayout" Target="../slideLayouts/slideLayout141.xml"/></Relationships>
</file>

<file path=ppt/slideMasters/_rels/slideMaster26.xml.rels><?xml version="1.0" encoding="UTF-8" standalone="yes"?>
<Relationships xmlns="http://schemas.openxmlformats.org/package/2006/relationships"><Relationship Id="rId3" Type="http://schemas.openxmlformats.org/officeDocument/2006/relationships/slideLayout" Target="../slideLayouts/slideLayout147.xml"/><Relationship Id="rId4" Type="http://schemas.openxmlformats.org/officeDocument/2006/relationships/theme" Target="../theme/theme26.xml"/><Relationship Id="rId1" Type="http://schemas.openxmlformats.org/officeDocument/2006/relationships/slideLayout" Target="../slideLayouts/slideLayout145.xml"/><Relationship Id="rId2" Type="http://schemas.openxmlformats.org/officeDocument/2006/relationships/slideLayout" Target="../slideLayouts/slideLayout146.xml"/></Relationships>
</file>

<file path=ppt/slideMasters/_rels/slideMaster27.xml.rels><?xml version="1.0" encoding="UTF-8" standalone="yes"?>
<Relationships xmlns="http://schemas.openxmlformats.org/package/2006/relationships"><Relationship Id="rId3" Type="http://schemas.openxmlformats.org/officeDocument/2006/relationships/slideLayout" Target="../slideLayouts/slideLayout150.xml"/><Relationship Id="rId4" Type="http://schemas.openxmlformats.org/officeDocument/2006/relationships/slideLayout" Target="../slideLayouts/slideLayout151.xml"/><Relationship Id="rId5" Type="http://schemas.openxmlformats.org/officeDocument/2006/relationships/slideLayout" Target="../slideLayouts/slideLayout152.xml"/><Relationship Id="rId6" Type="http://schemas.openxmlformats.org/officeDocument/2006/relationships/theme" Target="../theme/theme27.xml"/><Relationship Id="rId1" Type="http://schemas.openxmlformats.org/officeDocument/2006/relationships/slideLayout" Target="../slideLayouts/slideLayout148.xml"/><Relationship Id="rId2" Type="http://schemas.openxmlformats.org/officeDocument/2006/relationships/slideLayout" Target="../slideLayouts/slideLayout149.xml"/></Relationships>
</file>

<file path=ppt/slideMasters/_rels/slideMaster28.xml.rels><?xml version="1.0" encoding="UTF-8" standalone="yes"?>
<Relationships xmlns="http://schemas.openxmlformats.org/package/2006/relationships"><Relationship Id="rId3" Type="http://schemas.openxmlformats.org/officeDocument/2006/relationships/slideLayout" Target="../slideLayouts/slideLayout155.xml"/><Relationship Id="rId4" Type="http://schemas.openxmlformats.org/officeDocument/2006/relationships/slideLayout" Target="../slideLayouts/slideLayout156.xml"/><Relationship Id="rId5" Type="http://schemas.openxmlformats.org/officeDocument/2006/relationships/slideLayout" Target="../slideLayouts/slideLayout157.xml"/><Relationship Id="rId6" Type="http://schemas.openxmlformats.org/officeDocument/2006/relationships/theme" Target="../theme/theme28.xml"/><Relationship Id="rId1" Type="http://schemas.openxmlformats.org/officeDocument/2006/relationships/slideLayout" Target="../slideLayouts/slideLayout153.xml"/><Relationship Id="rId2" Type="http://schemas.openxmlformats.org/officeDocument/2006/relationships/slideLayout" Target="../slideLayouts/slideLayout154.xml"/></Relationships>
</file>

<file path=ppt/slideMasters/_rels/slideMaster29.xml.rels><?xml version="1.0" encoding="UTF-8" standalone="yes"?>
<Relationships xmlns="http://schemas.openxmlformats.org/package/2006/relationships"><Relationship Id="rId3" Type="http://schemas.openxmlformats.org/officeDocument/2006/relationships/slideLayout" Target="../slideLayouts/slideLayout160.xml"/><Relationship Id="rId4" Type="http://schemas.openxmlformats.org/officeDocument/2006/relationships/theme" Target="../theme/theme29.xml"/><Relationship Id="rId1" Type="http://schemas.openxmlformats.org/officeDocument/2006/relationships/slideLayout" Target="../slideLayouts/slideLayout158.xml"/><Relationship Id="rId2" Type="http://schemas.openxmlformats.org/officeDocument/2006/relationships/slideLayout" Target="../slideLayouts/slideLayout159.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4.xml"/><Relationship Id="rId12" Type="http://schemas.openxmlformats.org/officeDocument/2006/relationships/theme" Target="../theme/theme3.xml"/><Relationship Id="rId1" Type="http://schemas.openxmlformats.org/officeDocument/2006/relationships/slideLayout" Target="../slideLayouts/slideLayout24.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 Id="rId9" Type="http://schemas.openxmlformats.org/officeDocument/2006/relationships/slideLayout" Target="../slideLayouts/slideLayout32.xml"/><Relationship Id="rId10" Type="http://schemas.openxmlformats.org/officeDocument/2006/relationships/slideLayout" Target="../slideLayouts/slideLayout33.xml"/></Relationships>
</file>

<file path=ppt/slideMasters/_rels/slideMaster30.xml.rels><?xml version="1.0" encoding="UTF-8" standalone="yes"?>
<Relationships xmlns="http://schemas.openxmlformats.org/package/2006/relationships"><Relationship Id="rId3" Type="http://schemas.openxmlformats.org/officeDocument/2006/relationships/slideLayout" Target="../slideLayouts/slideLayout163.xml"/><Relationship Id="rId4" Type="http://schemas.openxmlformats.org/officeDocument/2006/relationships/slideLayout" Target="../slideLayouts/slideLayout164.xml"/><Relationship Id="rId5" Type="http://schemas.openxmlformats.org/officeDocument/2006/relationships/slideLayout" Target="../slideLayouts/slideLayout165.xml"/><Relationship Id="rId6" Type="http://schemas.openxmlformats.org/officeDocument/2006/relationships/theme" Target="../theme/theme30.xml"/><Relationship Id="rId1" Type="http://schemas.openxmlformats.org/officeDocument/2006/relationships/slideLayout" Target="../slideLayouts/slideLayout161.xml"/><Relationship Id="rId2" Type="http://schemas.openxmlformats.org/officeDocument/2006/relationships/slideLayout" Target="../slideLayouts/slideLayout162.xml"/></Relationships>
</file>

<file path=ppt/slideMasters/_rels/slideMaster31.xml.rels><?xml version="1.0" encoding="UTF-8" standalone="yes"?>
<Relationships xmlns="http://schemas.openxmlformats.org/package/2006/relationships"><Relationship Id="rId11" Type="http://schemas.openxmlformats.org/officeDocument/2006/relationships/slideLayout" Target="../slideLayouts/slideLayout176.xml"/><Relationship Id="rId12" Type="http://schemas.openxmlformats.org/officeDocument/2006/relationships/slideLayout" Target="../slideLayouts/slideLayout177.xml"/><Relationship Id="rId13" Type="http://schemas.openxmlformats.org/officeDocument/2006/relationships/slideLayout" Target="../slideLayouts/slideLayout178.xml"/><Relationship Id="rId14" Type="http://schemas.openxmlformats.org/officeDocument/2006/relationships/theme" Target="../theme/theme31.xml"/><Relationship Id="rId1" Type="http://schemas.openxmlformats.org/officeDocument/2006/relationships/slideLayout" Target="../slideLayouts/slideLayout166.xml"/><Relationship Id="rId2" Type="http://schemas.openxmlformats.org/officeDocument/2006/relationships/slideLayout" Target="../slideLayouts/slideLayout167.xml"/><Relationship Id="rId3" Type="http://schemas.openxmlformats.org/officeDocument/2006/relationships/slideLayout" Target="../slideLayouts/slideLayout168.xml"/><Relationship Id="rId4" Type="http://schemas.openxmlformats.org/officeDocument/2006/relationships/slideLayout" Target="../slideLayouts/slideLayout169.xml"/><Relationship Id="rId5" Type="http://schemas.openxmlformats.org/officeDocument/2006/relationships/slideLayout" Target="../slideLayouts/slideLayout170.xml"/><Relationship Id="rId6" Type="http://schemas.openxmlformats.org/officeDocument/2006/relationships/slideLayout" Target="../slideLayouts/slideLayout171.xml"/><Relationship Id="rId7" Type="http://schemas.openxmlformats.org/officeDocument/2006/relationships/slideLayout" Target="../slideLayouts/slideLayout172.xml"/><Relationship Id="rId8" Type="http://schemas.openxmlformats.org/officeDocument/2006/relationships/slideLayout" Target="../slideLayouts/slideLayout173.xml"/><Relationship Id="rId9" Type="http://schemas.openxmlformats.org/officeDocument/2006/relationships/slideLayout" Target="../slideLayouts/slideLayout174.xml"/><Relationship Id="rId10" Type="http://schemas.openxmlformats.org/officeDocument/2006/relationships/slideLayout" Target="../slideLayouts/slideLayout175.xml"/></Relationships>
</file>

<file path=ppt/slideMasters/_rels/slideMaster32.xml.rels><?xml version="1.0" encoding="UTF-8" standalone="yes"?>
<Relationships xmlns="http://schemas.openxmlformats.org/package/2006/relationships"><Relationship Id="rId11" Type="http://schemas.openxmlformats.org/officeDocument/2006/relationships/slideLayout" Target="../slideLayouts/slideLayout189.xml"/><Relationship Id="rId12" Type="http://schemas.openxmlformats.org/officeDocument/2006/relationships/theme" Target="../theme/theme32.xml"/><Relationship Id="rId1" Type="http://schemas.openxmlformats.org/officeDocument/2006/relationships/slideLayout" Target="../slideLayouts/slideLayout179.xml"/><Relationship Id="rId2" Type="http://schemas.openxmlformats.org/officeDocument/2006/relationships/slideLayout" Target="../slideLayouts/slideLayout180.xml"/><Relationship Id="rId3" Type="http://schemas.openxmlformats.org/officeDocument/2006/relationships/slideLayout" Target="../slideLayouts/slideLayout181.xml"/><Relationship Id="rId4" Type="http://schemas.openxmlformats.org/officeDocument/2006/relationships/slideLayout" Target="../slideLayouts/slideLayout182.xml"/><Relationship Id="rId5" Type="http://schemas.openxmlformats.org/officeDocument/2006/relationships/slideLayout" Target="../slideLayouts/slideLayout183.xml"/><Relationship Id="rId6" Type="http://schemas.openxmlformats.org/officeDocument/2006/relationships/slideLayout" Target="../slideLayouts/slideLayout184.xml"/><Relationship Id="rId7" Type="http://schemas.openxmlformats.org/officeDocument/2006/relationships/slideLayout" Target="../slideLayouts/slideLayout185.xml"/><Relationship Id="rId8" Type="http://schemas.openxmlformats.org/officeDocument/2006/relationships/slideLayout" Target="../slideLayouts/slideLayout186.xml"/><Relationship Id="rId9" Type="http://schemas.openxmlformats.org/officeDocument/2006/relationships/slideLayout" Target="../slideLayouts/slideLayout187.xml"/><Relationship Id="rId10" Type="http://schemas.openxmlformats.org/officeDocument/2006/relationships/slideLayout" Target="../slideLayouts/slideLayout188.xml"/></Relationships>
</file>

<file path=ppt/slideMasters/_rels/slideMaster33.xml.rels><?xml version="1.0" encoding="UTF-8" standalone="yes"?>
<Relationships xmlns="http://schemas.openxmlformats.org/package/2006/relationships"><Relationship Id="rId11" Type="http://schemas.openxmlformats.org/officeDocument/2006/relationships/slideLayout" Target="../slideLayouts/slideLayout200.xml"/><Relationship Id="rId12" Type="http://schemas.openxmlformats.org/officeDocument/2006/relationships/theme" Target="../theme/theme33.xml"/><Relationship Id="rId13" Type="http://schemas.openxmlformats.org/officeDocument/2006/relationships/image" Target="../media/image1.png"/><Relationship Id="rId1" Type="http://schemas.openxmlformats.org/officeDocument/2006/relationships/slideLayout" Target="../slideLayouts/slideLayout190.xml"/><Relationship Id="rId2" Type="http://schemas.openxmlformats.org/officeDocument/2006/relationships/slideLayout" Target="../slideLayouts/slideLayout191.xml"/><Relationship Id="rId3" Type="http://schemas.openxmlformats.org/officeDocument/2006/relationships/slideLayout" Target="../slideLayouts/slideLayout192.xml"/><Relationship Id="rId4" Type="http://schemas.openxmlformats.org/officeDocument/2006/relationships/slideLayout" Target="../slideLayouts/slideLayout193.xml"/><Relationship Id="rId5" Type="http://schemas.openxmlformats.org/officeDocument/2006/relationships/slideLayout" Target="../slideLayouts/slideLayout194.xml"/><Relationship Id="rId6" Type="http://schemas.openxmlformats.org/officeDocument/2006/relationships/slideLayout" Target="../slideLayouts/slideLayout195.xml"/><Relationship Id="rId7" Type="http://schemas.openxmlformats.org/officeDocument/2006/relationships/slideLayout" Target="../slideLayouts/slideLayout196.xml"/><Relationship Id="rId8" Type="http://schemas.openxmlformats.org/officeDocument/2006/relationships/slideLayout" Target="../slideLayouts/slideLayout197.xml"/><Relationship Id="rId9" Type="http://schemas.openxmlformats.org/officeDocument/2006/relationships/slideLayout" Target="../slideLayouts/slideLayout198.xml"/><Relationship Id="rId10" Type="http://schemas.openxmlformats.org/officeDocument/2006/relationships/slideLayout" Target="../slideLayouts/slideLayout199.xml"/></Relationships>
</file>

<file path=ppt/slideMasters/_rels/slideMaster34.xml.rels><?xml version="1.0" encoding="UTF-8" standalone="yes"?>
<Relationships xmlns="http://schemas.openxmlformats.org/package/2006/relationships"><Relationship Id="rId3" Type="http://schemas.openxmlformats.org/officeDocument/2006/relationships/slideLayout" Target="../slideLayouts/slideLayout203.xml"/><Relationship Id="rId4" Type="http://schemas.openxmlformats.org/officeDocument/2006/relationships/slideLayout" Target="../slideLayouts/slideLayout204.xml"/><Relationship Id="rId5" Type="http://schemas.openxmlformats.org/officeDocument/2006/relationships/slideLayout" Target="../slideLayouts/slideLayout205.xml"/><Relationship Id="rId6" Type="http://schemas.openxmlformats.org/officeDocument/2006/relationships/slideLayout" Target="../slideLayouts/slideLayout206.xml"/><Relationship Id="rId7" Type="http://schemas.openxmlformats.org/officeDocument/2006/relationships/slideLayout" Target="../slideLayouts/slideLayout207.xml"/><Relationship Id="rId8" Type="http://schemas.openxmlformats.org/officeDocument/2006/relationships/slideLayout" Target="../slideLayouts/slideLayout208.xml"/><Relationship Id="rId9" Type="http://schemas.openxmlformats.org/officeDocument/2006/relationships/slideLayout" Target="../slideLayouts/slideLayout209.xml"/><Relationship Id="rId10" Type="http://schemas.openxmlformats.org/officeDocument/2006/relationships/slideLayout" Target="../slideLayouts/slideLayout210.xml"/><Relationship Id="rId11" Type="http://schemas.openxmlformats.org/officeDocument/2006/relationships/theme" Target="../theme/theme34.xml"/><Relationship Id="rId1" Type="http://schemas.openxmlformats.org/officeDocument/2006/relationships/slideLayout" Target="../slideLayouts/slideLayout201.xml"/><Relationship Id="rId2" Type="http://schemas.openxmlformats.org/officeDocument/2006/relationships/slideLayout" Target="../slideLayouts/slideLayout202.xml"/></Relationships>
</file>

<file path=ppt/slideMasters/_rels/slideMaster35.xml.rels><?xml version="1.0" encoding="UTF-8" standalone="yes"?>
<Relationships xmlns="http://schemas.openxmlformats.org/package/2006/relationships"><Relationship Id="rId3" Type="http://schemas.openxmlformats.org/officeDocument/2006/relationships/slideLayout" Target="../slideLayouts/slideLayout213.xml"/><Relationship Id="rId4" Type="http://schemas.openxmlformats.org/officeDocument/2006/relationships/slideLayout" Target="../slideLayouts/slideLayout214.xml"/><Relationship Id="rId5" Type="http://schemas.openxmlformats.org/officeDocument/2006/relationships/slideLayout" Target="../slideLayouts/slideLayout215.xml"/><Relationship Id="rId6" Type="http://schemas.openxmlformats.org/officeDocument/2006/relationships/slideLayout" Target="../slideLayouts/slideLayout216.xml"/><Relationship Id="rId7" Type="http://schemas.openxmlformats.org/officeDocument/2006/relationships/slideLayout" Target="../slideLayouts/slideLayout217.xml"/><Relationship Id="rId8" Type="http://schemas.openxmlformats.org/officeDocument/2006/relationships/slideLayout" Target="../slideLayouts/slideLayout218.xml"/><Relationship Id="rId9" Type="http://schemas.openxmlformats.org/officeDocument/2006/relationships/slideLayout" Target="../slideLayouts/slideLayout219.xml"/><Relationship Id="rId10" Type="http://schemas.openxmlformats.org/officeDocument/2006/relationships/slideLayout" Target="../slideLayouts/slideLayout220.xml"/><Relationship Id="rId11" Type="http://schemas.openxmlformats.org/officeDocument/2006/relationships/theme" Target="../theme/theme35.xml"/><Relationship Id="rId1" Type="http://schemas.openxmlformats.org/officeDocument/2006/relationships/slideLayout" Target="../slideLayouts/slideLayout211.xml"/><Relationship Id="rId2" Type="http://schemas.openxmlformats.org/officeDocument/2006/relationships/slideLayout" Target="../slideLayouts/slideLayout21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5.xml"/><Relationship Id="rId12" Type="http://schemas.openxmlformats.org/officeDocument/2006/relationships/theme" Target="../theme/theme4.xml"/><Relationship Id="rId13" Type="http://schemas.openxmlformats.org/officeDocument/2006/relationships/image" Target="../media/image1.png"/><Relationship Id="rId1" Type="http://schemas.openxmlformats.org/officeDocument/2006/relationships/slideLayout" Target="../slideLayouts/slideLayout35.xml"/><Relationship Id="rId2" Type="http://schemas.openxmlformats.org/officeDocument/2006/relationships/slideLayout" Target="../slideLayouts/slideLayout36.xml"/><Relationship Id="rId3" Type="http://schemas.openxmlformats.org/officeDocument/2006/relationships/slideLayout" Target="../slideLayouts/slideLayout37.xml"/><Relationship Id="rId4" Type="http://schemas.openxmlformats.org/officeDocument/2006/relationships/slideLayout" Target="../slideLayouts/slideLayout38.xml"/><Relationship Id="rId5" Type="http://schemas.openxmlformats.org/officeDocument/2006/relationships/slideLayout" Target="../slideLayouts/slideLayout39.xml"/><Relationship Id="rId6" Type="http://schemas.openxmlformats.org/officeDocument/2006/relationships/slideLayout" Target="../slideLayouts/slideLayout40.xml"/><Relationship Id="rId7" Type="http://schemas.openxmlformats.org/officeDocument/2006/relationships/slideLayout" Target="../slideLayouts/slideLayout41.xml"/><Relationship Id="rId8" Type="http://schemas.openxmlformats.org/officeDocument/2006/relationships/slideLayout" Target="../slideLayouts/slideLayout42.xml"/><Relationship Id="rId9" Type="http://schemas.openxmlformats.org/officeDocument/2006/relationships/slideLayout" Target="../slideLayouts/slideLayout43.xml"/><Relationship Id="rId10"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48.xml"/><Relationship Id="rId4" Type="http://schemas.openxmlformats.org/officeDocument/2006/relationships/slideLayout" Target="../slideLayouts/slideLayout49.xml"/><Relationship Id="rId5" Type="http://schemas.openxmlformats.org/officeDocument/2006/relationships/theme" Target="../theme/theme5.xml"/><Relationship Id="rId1" Type="http://schemas.openxmlformats.org/officeDocument/2006/relationships/slideLayout" Target="../slideLayouts/slideLayout46.xml"/><Relationship Id="rId2" Type="http://schemas.openxmlformats.org/officeDocument/2006/relationships/slideLayout" Target="../slideLayouts/slideLayout47.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52.xml"/><Relationship Id="rId4" Type="http://schemas.openxmlformats.org/officeDocument/2006/relationships/slideLayout" Target="../slideLayouts/slideLayout53.xml"/><Relationship Id="rId5" Type="http://schemas.openxmlformats.org/officeDocument/2006/relationships/slideLayout" Target="../slideLayouts/slideLayout54.xml"/><Relationship Id="rId6" Type="http://schemas.openxmlformats.org/officeDocument/2006/relationships/theme" Target="../theme/theme6.xml"/><Relationship Id="rId1" Type="http://schemas.openxmlformats.org/officeDocument/2006/relationships/slideLayout" Target="../slideLayouts/slideLayout50.xml"/><Relationship Id="rId2" Type="http://schemas.openxmlformats.org/officeDocument/2006/relationships/slideLayout" Target="../slideLayouts/slideLayout51.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57.xml"/><Relationship Id="rId4" Type="http://schemas.openxmlformats.org/officeDocument/2006/relationships/slideLayout" Target="../slideLayouts/slideLayout58.xml"/><Relationship Id="rId5" Type="http://schemas.openxmlformats.org/officeDocument/2006/relationships/slideLayout" Target="../slideLayouts/slideLayout59.xml"/><Relationship Id="rId6" Type="http://schemas.openxmlformats.org/officeDocument/2006/relationships/slideLayout" Target="../slideLayouts/slideLayout60.xml"/><Relationship Id="rId7" Type="http://schemas.openxmlformats.org/officeDocument/2006/relationships/slideLayout" Target="../slideLayouts/slideLayout61.xml"/><Relationship Id="rId8" Type="http://schemas.openxmlformats.org/officeDocument/2006/relationships/slideLayout" Target="../slideLayouts/slideLayout62.xml"/><Relationship Id="rId9" Type="http://schemas.openxmlformats.org/officeDocument/2006/relationships/slideLayout" Target="../slideLayouts/slideLayout63.xml"/><Relationship Id="rId10" Type="http://schemas.openxmlformats.org/officeDocument/2006/relationships/theme" Target="../theme/theme7.xml"/><Relationship Id="rId1" Type="http://schemas.openxmlformats.org/officeDocument/2006/relationships/slideLayout" Target="../slideLayouts/slideLayout55.xml"/><Relationship Id="rId2" Type="http://schemas.openxmlformats.org/officeDocument/2006/relationships/slideLayout" Target="../slideLayouts/slideLayout56.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66.xml"/><Relationship Id="rId4" Type="http://schemas.openxmlformats.org/officeDocument/2006/relationships/theme" Target="../theme/theme8.xml"/><Relationship Id="rId1" Type="http://schemas.openxmlformats.org/officeDocument/2006/relationships/slideLayout" Target="../slideLayouts/slideLayout64.xml"/><Relationship Id="rId2" Type="http://schemas.openxmlformats.org/officeDocument/2006/relationships/slideLayout" Target="../slideLayouts/slideLayout65.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69.xml"/><Relationship Id="rId4" Type="http://schemas.openxmlformats.org/officeDocument/2006/relationships/slideLayout" Target="../slideLayouts/slideLayout70.xml"/><Relationship Id="rId5" Type="http://schemas.openxmlformats.org/officeDocument/2006/relationships/slideLayout" Target="../slideLayouts/slideLayout71.xml"/><Relationship Id="rId6" Type="http://schemas.openxmlformats.org/officeDocument/2006/relationships/theme" Target="../theme/theme9.xml"/><Relationship Id="rId1" Type="http://schemas.openxmlformats.org/officeDocument/2006/relationships/slideLayout" Target="../slideLayouts/slideLayout67.xml"/><Relationship Id="rId2" Type="http://schemas.openxmlformats.org/officeDocument/2006/relationships/slideLayout" Target="../slideLayouts/slideLayout6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38946" name="Rectangle 2"/>
          <p:cNvSpPr>
            <a:spLocks noGrp="1" noChangeArrowheads="1"/>
          </p:cNvSpPr>
          <p:nvPr>
            <p:ph type="title"/>
          </p:nvPr>
        </p:nvSpPr>
        <p:spPr bwMode="auto">
          <a:xfrm>
            <a:off x="914400" y="3048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dirty="0"/>
          </a:p>
        </p:txBody>
      </p:sp>
      <p:sp>
        <p:nvSpPr>
          <p:cNvPr id="338947" name="Rectangle 3"/>
          <p:cNvSpPr>
            <a:spLocks noGrp="1" noChangeArrowheads="1"/>
          </p:cNvSpPr>
          <p:nvPr>
            <p:ph type="body" idx="1"/>
          </p:nvPr>
        </p:nvSpPr>
        <p:spPr bwMode="auto">
          <a:xfrm>
            <a:off x="952500" y="1905000"/>
            <a:ext cx="7200900" cy="4114800"/>
          </a:xfrm>
          <a:prstGeom prst="rect">
            <a:avLst/>
          </a:prstGeom>
          <a:noFill/>
          <a:ln>
            <a:noFill/>
          </a:ln>
          <a:effectLst>
            <a:outerShdw blurRad="63500" dist="38099" dir="2700000" algn="ctr" rotWithShape="0">
              <a:schemeClr val="bg2">
                <a:alpha val="74998"/>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5"/>
          <p:cNvSpPr>
            <a:spLocks noChangeArrowheads="1"/>
          </p:cNvSpPr>
          <p:nvPr/>
        </p:nvSpPr>
        <p:spPr bwMode="auto">
          <a:xfrm>
            <a:off x="3146935" y="6642556"/>
            <a:ext cx="5878532"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800" b="1" dirty="0">
                <a:solidFill>
                  <a:schemeClr val="tx2"/>
                </a:solidFill>
                <a:latin typeface="Helvetica" charset="0"/>
              </a:rPr>
              <a:t>From: Techniques in Noninvasive Vascular Diagnosis</a:t>
            </a:r>
            <a:r>
              <a:rPr lang="en-US" sz="800" b="1" dirty="0" smtClean="0">
                <a:solidFill>
                  <a:schemeClr val="tx2"/>
                </a:solidFill>
                <a:latin typeface="Helvetica" charset="0"/>
              </a:rPr>
              <a:t>-4</a:t>
            </a:r>
            <a:r>
              <a:rPr lang="en-US" sz="800" b="1" baseline="30000" dirty="0" smtClean="0">
                <a:solidFill>
                  <a:schemeClr val="tx2"/>
                </a:solidFill>
                <a:latin typeface="Helvetica" charset="0"/>
              </a:rPr>
              <a:t>th</a:t>
            </a:r>
            <a:r>
              <a:rPr lang="en-US" sz="800" b="1" baseline="0" dirty="0" smtClean="0">
                <a:solidFill>
                  <a:schemeClr val="tx2"/>
                </a:solidFill>
                <a:latin typeface="Helvetica" charset="0"/>
              </a:rPr>
              <a:t> Ed</a:t>
            </a:r>
            <a:r>
              <a:rPr lang="en-US" sz="800" b="1" dirty="0" smtClean="0">
                <a:solidFill>
                  <a:schemeClr val="tx2"/>
                </a:solidFill>
                <a:latin typeface="Helvetica" charset="0"/>
              </a:rPr>
              <a:t>. </a:t>
            </a:r>
            <a:r>
              <a:rPr lang="en-US" sz="800" b="1" dirty="0">
                <a:solidFill>
                  <a:schemeClr val="tx2"/>
                </a:solidFill>
                <a:latin typeface="Helvetica" charset="0"/>
              </a:rPr>
              <a:t>Summer Publishing, LLC, Copyright </a:t>
            </a:r>
            <a:r>
              <a:rPr lang="en-US" sz="800" b="1" dirty="0" smtClean="0">
                <a:solidFill>
                  <a:schemeClr val="tx2"/>
                </a:solidFill>
                <a:latin typeface="Helvetica" charset="0"/>
              </a:rPr>
              <a:t>2014 Robert Daigle</a:t>
            </a:r>
            <a:endParaRPr lang="en-US" sz="800" b="1" dirty="0">
              <a:solidFill>
                <a:schemeClr val="tx2"/>
              </a:solidFill>
              <a:latin typeface="Helvetica" charset="0"/>
            </a:endParaRPr>
          </a:p>
        </p:txBody>
      </p:sp>
    </p:spTree>
  </p:cSld>
  <p:clrMap bg1="dk2" tx1="lt1" bg2="dk1" tx2="lt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Lst>
  <p:txStyles>
    <p:titleStyle>
      <a:lvl1pPr algn="ctr" rtl="0" eaLnBrk="1" fontAlgn="base" hangingPunct="1">
        <a:lnSpc>
          <a:spcPct val="90000"/>
        </a:lnSpc>
        <a:spcBef>
          <a:spcPct val="0"/>
        </a:spcBef>
        <a:spcAft>
          <a:spcPct val="0"/>
        </a:spcAft>
        <a:tabLst>
          <a:tab pos="1371600" algn="l"/>
          <a:tab pos="2971800" algn="l"/>
        </a:tabLst>
        <a:defRPr sz="4000" b="1">
          <a:solidFill>
            <a:schemeClr val="tx2"/>
          </a:solidFill>
          <a:effectLst/>
          <a:latin typeface="+mj-lt"/>
          <a:ea typeface="+mj-ea"/>
          <a:cs typeface="ＭＳ Ｐゴシック" charset="0"/>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defRPr>
      </a:lvl9pPr>
    </p:titleStyle>
    <p:bodyStyle>
      <a:lvl1pPr marL="285750" indent="-285750" algn="l" rtl="0" eaLnBrk="1" fontAlgn="base" hangingPunct="1">
        <a:lnSpc>
          <a:spcPct val="90000"/>
        </a:lnSpc>
        <a:spcBef>
          <a:spcPct val="30000"/>
        </a:spcBef>
        <a:spcAft>
          <a:spcPct val="30000"/>
        </a:spcAft>
        <a:buClr>
          <a:srgbClr val="E5405D"/>
        </a:buClr>
        <a:buSzPct val="100000"/>
        <a:buChar char="•"/>
        <a:defRPr sz="2800" b="1">
          <a:solidFill>
            <a:schemeClr val="tx1"/>
          </a:solidFill>
          <a:effectLst/>
          <a:latin typeface="+mn-lt"/>
          <a:ea typeface="+mn-ea"/>
          <a:cs typeface="ＭＳ Ｐゴシック" charset="0"/>
        </a:defRPr>
      </a:lvl1pPr>
      <a:lvl2pPr marL="685800" indent="-228600" algn="l" rtl="0" eaLnBrk="1" fontAlgn="base" hangingPunct="1">
        <a:lnSpc>
          <a:spcPct val="90000"/>
        </a:lnSpc>
        <a:spcBef>
          <a:spcPct val="30000"/>
        </a:spcBef>
        <a:spcAft>
          <a:spcPct val="30000"/>
        </a:spcAft>
        <a:buClr>
          <a:srgbClr val="E5405D"/>
        </a:buClr>
        <a:buSzPct val="100000"/>
        <a:buChar char="•"/>
        <a:defRPr sz="2400" b="1">
          <a:solidFill>
            <a:schemeClr val="tx1"/>
          </a:solidFill>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400" b="1">
          <a:solidFill>
            <a:schemeClr val="tx1"/>
          </a:solidFill>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1389063" y="304800"/>
            <a:ext cx="6365875" cy="1143000"/>
          </a:xfrm>
          <a:prstGeom prst="rect">
            <a:avLst/>
          </a:prstGeom>
          <a:noFill/>
          <a:ln w="12700">
            <a:noFill/>
            <a:miter lim="800000"/>
            <a:headEnd/>
            <a:tailEnd/>
          </a:ln>
          <a:effectLst>
            <a:outerShdw blurRad="63500" dist="53882" dir="2700000" algn="ctr" rotWithShape="0">
              <a:srgbClr val="000000">
                <a:alpha val="74998"/>
              </a:srgbClr>
            </a:outerShdw>
          </a:effec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dirty="0"/>
          </a:p>
        </p:txBody>
      </p:sp>
      <p:sp>
        <p:nvSpPr>
          <p:cNvPr id="1027" name="Rectangle 3"/>
          <p:cNvSpPr>
            <a:spLocks noGrp="1" noChangeArrowheads="1"/>
          </p:cNvSpPr>
          <p:nvPr>
            <p:ph type="body" idx="1"/>
          </p:nvPr>
        </p:nvSpPr>
        <p:spPr bwMode="auto">
          <a:xfrm>
            <a:off x="762000" y="1828800"/>
            <a:ext cx="76200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2" tx1="lt1" bg2="dk1" tx2="lt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Lst>
  <p:transition xmlns:p14="http://schemas.microsoft.com/office/powerpoint/2010/main">
    <p:random/>
  </p:transition>
  <p:timing>
    <p:tnLst>
      <p:par>
        <p:cTn xmlns:p14="http://schemas.microsoft.com/office/powerpoint/2010/main" id="1" dur="indefinite" restart="never" nodeType="tmRoot"/>
      </p:par>
    </p:tnLst>
  </p:timing>
  <p:txStyles>
    <p:titleStyle>
      <a:lvl1pPr algn="ctr" rtl="0" eaLnBrk="1" fontAlgn="base" hangingPunct="1">
        <a:lnSpc>
          <a:spcPct val="90000"/>
        </a:lnSpc>
        <a:spcBef>
          <a:spcPct val="0"/>
        </a:spcBef>
        <a:spcAft>
          <a:spcPct val="0"/>
        </a:spcAft>
        <a:defRPr sz="4400" b="1">
          <a:solidFill>
            <a:schemeClr val="tx2"/>
          </a:solidFill>
          <a:effectLst/>
          <a:latin typeface="Helvetica"/>
          <a:ea typeface="ＭＳ Ｐゴシック" charset="0"/>
          <a:cs typeface="Helvetica"/>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9pPr>
    </p:titleStyle>
    <p:bodyStyle>
      <a:lvl1pPr marL="285750" indent="-285750" algn="l" rtl="0" eaLnBrk="1" fontAlgn="base" hangingPunct="1">
        <a:lnSpc>
          <a:spcPct val="90000"/>
        </a:lnSpc>
        <a:spcBef>
          <a:spcPct val="30000"/>
        </a:spcBef>
        <a:spcAft>
          <a:spcPct val="0"/>
        </a:spcAft>
        <a:buClr>
          <a:srgbClr val="E5405D"/>
        </a:buClr>
        <a:buSzPct val="125000"/>
        <a:buChar char="•"/>
        <a:defRPr sz="3200" b="1">
          <a:solidFill>
            <a:schemeClr val="tx1"/>
          </a:solidFill>
          <a:latin typeface="Helvetica"/>
          <a:ea typeface="ＭＳ Ｐゴシック" charset="0"/>
          <a:cs typeface="Helvetica"/>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36898" name="Rectangle 2"/>
          <p:cNvSpPr>
            <a:spLocks noGrp="1" noChangeArrowheads="1"/>
          </p:cNvSpPr>
          <p:nvPr>
            <p:ph type="title"/>
          </p:nvPr>
        </p:nvSpPr>
        <p:spPr bwMode="auto">
          <a:xfrm>
            <a:off x="1389063" y="609600"/>
            <a:ext cx="6365875" cy="1143000"/>
          </a:xfrm>
          <a:prstGeom prst="rect">
            <a:avLst/>
          </a:prstGeom>
          <a:noFill/>
          <a:ln>
            <a:noFill/>
          </a:ln>
          <a:effectLst>
            <a:outerShdw blurRad="63500" dist="53882" dir="2700000" algn="ctr" rotWithShape="0">
              <a:srgbClr val="000000">
                <a:alpha val="74998"/>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dirty="0"/>
          </a:p>
        </p:txBody>
      </p:sp>
      <p:sp>
        <p:nvSpPr>
          <p:cNvPr id="336899" name="Rectangle 3"/>
          <p:cNvSpPr>
            <a:spLocks noGrp="1" noChangeArrowheads="1"/>
          </p:cNvSpPr>
          <p:nvPr>
            <p:ph type="body" idx="1"/>
          </p:nvPr>
        </p:nvSpPr>
        <p:spPr bwMode="auto">
          <a:xfrm>
            <a:off x="912813" y="2006600"/>
            <a:ext cx="63658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extBox 1"/>
          <p:cNvSpPr txBox="1"/>
          <p:nvPr/>
        </p:nvSpPr>
        <p:spPr>
          <a:xfrm>
            <a:off x="7607300" y="3581400"/>
            <a:ext cx="184666" cy="461665"/>
          </a:xfrm>
          <a:prstGeom prst="rect">
            <a:avLst/>
          </a:prstGeom>
          <a:noFill/>
        </p:spPr>
        <p:txBody>
          <a:bodyPr wrap="none" rtlCol="0">
            <a:spAutoFit/>
          </a:bodyPr>
          <a:lstStyle/>
          <a:p>
            <a:endParaRPr lang="en-US" dirty="0"/>
          </a:p>
        </p:txBody>
      </p:sp>
    </p:spTree>
  </p:cSld>
  <p:clrMap bg1="dk2" tx1="lt1" bg2="dk1" tx2="lt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Lst>
  <p:txStyles>
    <p:titleStyle>
      <a:lvl1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bwMode="auto">
          <a:xfrm>
            <a:off x="1363663" y="444500"/>
            <a:ext cx="63658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dirty="0"/>
          </a:p>
        </p:txBody>
      </p:sp>
      <p:sp>
        <p:nvSpPr>
          <p:cNvPr id="160771" name="Rectangle 3"/>
          <p:cNvSpPr>
            <a:spLocks noGrp="1" noChangeArrowheads="1"/>
          </p:cNvSpPr>
          <p:nvPr>
            <p:ph type="body" idx="1"/>
          </p:nvPr>
        </p:nvSpPr>
        <p:spPr bwMode="auto">
          <a:xfrm>
            <a:off x="912813" y="1816100"/>
            <a:ext cx="7532687"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2" tx1="lt1" bg2="dk1" tx2="lt2" accent1="accent1" accent2="accent2" accent3="accent3" accent4="accent4" accent5="accent5" accent6="accent6" hlink="hlink" folHlink="folHlink"/>
  <p:sldLayoutIdLst>
    <p:sldLayoutId id="2147483791" r:id="rId1"/>
    <p:sldLayoutId id="2147483792" r:id="rId2"/>
    <p:sldLayoutId id="2147483793" r:id="rId3"/>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a:ea typeface="+mj-ea"/>
          <a:cs typeface="Helvetica"/>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Helvetica"/>
          <a:ea typeface="+mn-ea"/>
          <a:cs typeface="Helvetica"/>
        </a:defRPr>
      </a:lvl1pPr>
      <a:lvl2pPr marL="6858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2pPr>
      <a:lvl3pPr marL="11430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3pPr>
      <a:lvl4pPr marL="15430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4pPr>
      <a:lvl5pPr marL="20002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bwMode="auto">
          <a:xfrm>
            <a:off x="1389063" y="609600"/>
            <a:ext cx="63658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a:p>
        </p:txBody>
      </p:sp>
      <p:sp>
        <p:nvSpPr>
          <p:cNvPr id="157699" name="Rectangle 3"/>
          <p:cNvSpPr>
            <a:spLocks noGrp="1" noChangeArrowheads="1"/>
          </p:cNvSpPr>
          <p:nvPr>
            <p:ph type="body" idx="1"/>
          </p:nvPr>
        </p:nvSpPr>
        <p:spPr bwMode="auto">
          <a:xfrm>
            <a:off x="1389063" y="1981200"/>
            <a:ext cx="63658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 bg1="dk2" tx1="lt1" bg2="dk1" tx2="lt2" accent1="accent1" accent2="accent2" accent3="accent3" accent4="accent4" accent5="accent5" accent6="accent6" hlink="hlink" folHlink="folHlink"/>
  <p:sldLayoutIdLst>
    <p:sldLayoutId id="2147483795" r:id="rId1"/>
    <p:sldLayoutId id="2147483796" r:id="rId2"/>
    <p:sldLayoutId id="2147483797" r:id="rId3"/>
    <p:sldLayoutId id="2147483798" r:id="rId4"/>
    <p:sldLayoutId id="2147483799" r:id="rId5"/>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1389063" y="304800"/>
            <a:ext cx="6365875" cy="1143000"/>
          </a:xfrm>
          <a:prstGeom prst="rect">
            <a:avLst/>
          </a:prstGeom>
          <a:noFill/>
          <a:ln w="12700">
            <a:noFill/>
            <a:miter lim="800000"/>
            <a:headEnd/>
            <a:tailEnd/>
          </a:ln>
          <a:effectLst>
            <a:outerShdw blurRad="63500" dist="53882" dir="2700000" algn="ctr" rotWithShape="0">
              <a:srgbClr val="000000">
                <a:alpha val="74998"/>
              </a:srgbClr>
            </a:outerShdw>
          </a:effec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dirty="0"/>
          </a:p>
        </p:txBody>
      </p:sp>
      <p:sp>
        <p:nvSpPr>
          <p:cNvPr id="1027" name="Rectangle 3"/>
          <p:cNvSpPr>
            <a:spLocks noGrp="1" noChangeArrowheads="1"/>
          </p:cNvSpPr>
          <p:nvPr>
            <p:ph type="body" idx="1"/>
          </p:nvPr>
        </p:nvSpPr>
        <p:spPr bwMode="auto">
          <a:xfrm>
            <a:off x="762000" y="1828800"/>
            <a:ext cx="76200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2" tx1="lt1" bg2="dk1" tx2="lt2" accent1="accent1" accent2="accent2" accent3="accent3" accent4="accent4" accent5="accent5" accent6="accent6" hlink="hlink" folHlink="folHlink"/>
  <p:sldLayoutIdLst>
    <p:sldLayoutId id="2147483801" r:id="rId1"/>
    <p:sldLayoutId id="2147483802" r:id="rId2"/>
    <p:sldLayoutId id="2147483803" r:id="rId3"/>
    <p:sldLayoutId id="2147483804" r:id="rId4"/>
    <p:sldLayoutId id="2147483805" r:id="rId5"/>
  </p:sldLayoutIdLst>
  <p:transition xmlns:p14="http://schemas.microsoft.com/office/powerpoint/2010/main">
    <p:random/>
  </p:transition>
  <p:timing>
    <p:tnLst>
      <p:par>
        <p:cTn xmlns:p14="http://schemas.microsoft.com/office/powerpoint/2010/main" id="1" dur="indefinite" restart="never" nodeType="tmRoot"/>
      </p:par>
    </p:tnLst>
  </p:timing>
  <p:txStyles>
    <p:titleStyle>
      <a:lvl1pPr algn="ctr" rtl="0" eaLnBrk="1" fontAlgn="base" hangingPunct="1">
        <a:lnSpc>
          <a:spcPct val="90000"/>
        </a:lnSpc>
        <a:spcBef>
          <a:spcPct val="0"/>
        </a:spcBef>
        <a:spcAft>
          <a:spcPct val="0"/>
        </a:spcAft>
        <a:defRPr sz="4400" b="1">
          <a:solidFill>
            <a:schemeClr val="tx2"/>
          </a:solidFill>
          <a:effectLst/>
          <a:latin typeface="Helvetica"/>
          <a:ea typeface="ＭＳ Ｐゴシック" charset="0"/>
          <a:cs typeface="Helvetica"/>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9pPr>
    </p:titleStyle>
    <p:bodyStyle>
      <a:lvl1pPr marL="285750" indent="-285750" algn="l" rtl="0" eaLnBrk="1" fontAlgn="base" hangingPunct="1">
        <a:lnSpc>
          <a:spcPct val="90000"/>
        </a:lnSpc>
        <a:spcBef>
          <a:spcPct val="30000"/>
        </a:spcBef>
        <a:spcAft>
          <a:spcPct val="0"/>
        </a:spcAft>
        <a:buClr>
          <a:srgbClr val="E5405D"/>
        </a:buClr>
        <a:buSzPct val="125000"/>
        <a:buChar char="•"/>
        <a:defRPr sz="3200" b="1">
          <a:solidFill>
            <a:schemeClr val="tx1"/>
          </a:solidFill>
          <a:latin typeface="Helvetica"/>
          <a:ea typeface="ＭＳ Ｐゴシック" charset="0"/>
          <a:cs typeface="Helvetica"/>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36898" name="Rectangle 2"/>
          <p:cNvSpPr>
            <a:spLocks noGrp="1" noChangeArrowheads="1"/>
          </p:cNvSpPr>
          <p:nvPr>
            <p:ph type="title"/>
          </p:nvPr>
        </p:nvSpPr>
        <p:spPr bwMode="auto">
          <a:xfrm>
            <a:off x="1389063" y="609600"/>
            <a:ext cx="6365875" cy="1143000"/>
          </a:xfrm>
          <a:prstGeom prst="rect">
            <a:avLst/>
          </a:prstGeom>
          <a:noFill/>
          <a:ln>
            <a:noFill/>
          </a:ln>
          <a:effectLst>
            <a:outerShdw blurRad="63500" dist="53882" dir="2700000" algn="ctr" rotWithShape="0">
              <a:srgbClr val="000000">
                <a:alpha val="74998"/>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dirty="0"/>
          </a:p>
        </p:txBody>
      </p:sp>
      <p:sp>
        <p:nvSpPr>
          <p:cNvPr id="336899" name="Rectangle 3"/>
          <p:cNvSpPr>
            <a:spLocks noGrp="1" noChangeArrowheads="1"/>
          </p:cNvSpPr>
          <p:nvPr>
            <p:ph type="body" idx="1"/>
          </p:nvPr>
        </p:nvSpPr>
        <p:spPr bwMode="auto">
          <a:xfrm>
            <a:off x="912813" y="2006600"/>
            <a:ext cx="63658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extBox 1"/>
          <p:cNvSpPr txBox="1"/>
          <p:nvPr/>
        </p:nvSpPr>
        <p:spPr>
          <a:xfrm>
            <a:off x="7607300" y="3581400"/>
            <a:ext cx="184666" cy="461665"/>
          </a:xfrm>
          <a:prstGeom prst="rect">
            <a:avLst/>
          </a:prstGeom>
          <a:noFill/>
        </p:spPr>
        <p:txBody>
          <a:bodyPr wrap="none" rtlCol="0">
            <a:spAutoFit/>
          </a:bodyPr>
          <a:lstStyle/>
          <a:p>
            <a:endParaRPr lang="en-US" dirty="0"/>
          </a:p>
        </p:txBody>
      </p:sp>
    </p:spTree>
  </p:cSld>
  <p:clrMap bg1="dk2" tx1="lt1" bg2="dk1" tx2="lt2" accent1="accent1" accent2="accent2" accent3="accent3" accent4="accent4" accent5="accent5" accent6="accent6" hlink="hlink" folHlink="folHlink"/>
  <p:sldLayoutIdLst>
    <p:sldLayoutId id="2147483807" r:id="rId1"/>
    <p:sldLayoutId id="2147483808" r:id="rId2"/>
    <p:sldLayoutId id="2147483809" r:id="rId3"/>
    <p:sldLayoutId id="2147483810" r:id="rId4"/>
    <p:sldLayoutId id="2147483811" r:id="rId5"/>
  </p:sldLayoutIdLst>
  <p:txStyles>
    <p:titleStyle>
      <a:lvl1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bwMode="auto">
          <a:xfrm>
            <a:off x="1363663" y="444500"/>
            <a:ext cx="63658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dirty="0"/>
          </a:p>
        </p:txBody>
      </p:sp>
      <p:sp>
        <p:nvSpPr>
          <p:cNvPr id="160771" name="Rectangle 3"/>
          <p:cNvSpPr>
            <a:spLocks noGrp="1" noChangeArrowheads="1"/>
          </p:cNvSpPr>
          <p:nvPr>
            <p:ph type="body" idx="1"/>
          </p:nvPr>
        </p:nvSpPr>
        <p:spPr bwMode="auto">
          <a:xfrm>
            <a:off x="912813" y="1816100"/>
            <a:ext cx="7532687"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2" tx1="lt1" bg2="dk1" tx2="lt2" accent1="accent1" accent2="accent2" accent3="accent3" accent4="accent4" accent5="accent5" accent6="accent6" hlink="hlink" folHlink="folHlink"/>
  <p:sldLayoutIdLst>
    <p:sldLayoutId id="2147483813" r:id="rId1"/>
    <p:sldLayoutId id="2147483814" r:id="rId2"/>
    <p:sldLayoutId id="2147483815" r:id="rId3"/>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a:ea typeface="+mj-ea"/>
          <a:cs typeface="Helvetica"/>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Helvetica"/>
          <a:ea typeface="+mn-ea"/>
          <a:cs typeface="Helvetica"/>
        </a:defRPr>
      </a:lvl1pPr>
      <a:lvl2pPr marL="6858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2pPr>
      <a:lvl3pPr marL="11430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3pPr>
      <a:lvl4pPr marL="15430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4pPr>
      <a:lvl5pPr marL="20002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bwMode="auto">
          <a:xfrm>
            <a:off x="1389063" y="609600"/>
            <a:ext cx="63658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a:p>
        </p:txBody>
      </p:sp>
      <p:sp>
        <p:nvSpPr>
          <p:cNvPr id="157699" name="Rectangle 3"/>
          <p:cNvSpPr>
            <a:spLocks noGrp="1" noChangeArrowheads="1"/>
          </p:cNvSpPr>
          <p:nvPr>
            <p:ph type="body" idx="1"/>
          </p:nvPr>
        </p:nvSpPr>
        <p:spPr bwMode="auto">
          <a:xfrm>
            <a:off x="1389063" y="1981200"/>
            <a:ext cx="63658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 bg1="dk2" tx1="lt1" bg2="dk1" tx2="lt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1389063" y="304800"/>
            <a:ext cx="6365875" cy="1143000"/>
          </a:xfrm>
          <a:prstGeom prst="rect">
            <a:avLst/>
          </a:prstGeom>
          <a:noFill/>
          <a:ln w="12700">
            <a:noFill/>
            <a:miter lim="800000"/>
            <a:headEnd/>
            <a:tailEnd/>
          </a:ln>
          <a:effectLst>
            <a:outerShdw blurRad="63500" dist="53882" dir="2700000" algn="ctr" rotWithShape="0">
              <a:srgbClr val="000000">
                <a:alpha val="74998"/>
              </a:srgbClr>
            </a:outerShdw>
          </a:effec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dirty="0"/>
          </a:p>
        </p:txBody>
      </p:sp>
      <p:sp>
        <p:nvSpPr>
          <p:cNvPr id="1027" name="Rectangle 3"/>
          <p:cNvSpPr>
            <a:spLocks noGrp="1" noChangeArrowheads="1"/>
          </p:cNvSpPr>
          <p:nvPr>
            <p:ph type="body" idx="1"/>
          </p:nvPr>
        </p:nvSpPr>
        <p:spPr bwMode="auto">
          <a:xfrm>
            <a:off x="762000" y="1828800"/>
            <a:ext cx="76200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2" tx1="lt1" bg2="dk1" tx2="lt2" accent1="accent1" accent2="accent2" accent3="accent3" accent4="accent4" accent5="accent5" accent6="accent6" hlink="hlink" folHlink="folHlink"/>
  <p:sldLayoutIdLst>
    <p:sldLayoutId id="2147483823" r:id="rId1"/>
    <p:sldLayoutId id="2147483824" r:id="rId2"/>
    <p:sldLayoutId id="2147483825" r:id="rId3"/>
    <p:sldLayoutId id="2147483826" r:id="rId4"/>
    <p:sldLayoutId id="2147483827" r:id="rId5"/>
    <p:sldLayoutId id="2147483828" r:id="rId6"/>
  </p:sldLayoutIdLst>
  <p:transition xmlns:p14="http://schemas.microsoft.com/office/powerpoint/2010/main"/>
  <p:txStyles>
    <p:titleStyle>
      <a:lvl1pPr algn="ctr" rtl="0" eaLnBrk="1" fontAlgn="base" hangingPunct="1">
        <a:lnSpc>
          <a:spcPct val="90000"/>
        </a:lnSpc>
        <a:spcBef>
          <a:spcPct val="0"/>
        </a:spcBef>
        <a:spcAft>
          <a:spcPct val="0"/>
        </a:spcAft>
        <a:defRPr sz="4400" b="1">
          <a:solidFill>
            <a:schemeClr val="tx2"/>
          </a:solidFill>
          <a:effectLst/>
          <a:latin typeface="Helvetica"/>
          <a:ea typeface="ＭＳ Ｐゴシック" charset="0"/>
          <a:cs typeface="Helvetica"/>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9pPr>
    </p:titleStyle>
    <p:bodyStyle>
      <a:lvl1pPr marL="285750" indent="-285750" algn="l" rtl="0" eaLnBrk="1" fontAlgn="base" hangingPunct="1">
        <a:lnSpc>
          <a:spcPct val="90000"/>
        </a:lnSpc>
        <a:spcBef>
          <a:spcPct val="30000"/>
        </a:spcBef>
        <a:spcAft>
          <a:spcPct val="0"/>
        </a:spcAft>
        <a:buClr>
          <a:srgbClr val="E5405D"/>
        </a:buClr>
        <a:buSzPct val="125000"/>
        <a:buChar char="•"/>
        <a:defRPr sz="3200" b="1">
          <a:solidFill>
            <a:schemeClr val="tx1"/>
          </a:solidFill>
          <a:latin typeface="Helvetica"/>
          <a:ea typeface="ＭＳ Ｐゴシック" charset="0"/>
          <a:cs typeface="Helvetica"/>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36898" name="Rectangle 2"/>
          <p:cNvSpPr>
            <a:spLocks noGrp="1" noChangeArrowheads="1"/>
          </p:cNvSpPr>
          <p:nvPr>
            <p:ph type="title"/>
          </p:nvPr>
        </p:nvSpPr>
        <p:spPr bwMode="auto">
          <a:xfrm>
            <a:off x="1389063" y="609600"/>
            <a:ext cx="6365875" cy="1143000"/>
          </a:xfrm>
          <a:prstGeom prst="rect">
            <a:avLst/>
          </a:prstGeom>
          <a:noFill/>
          <a:ln>
            <a:noFill/>
          </a:ln>
          <a:effectLst>
            <a:outerShdw blurRad="63500" dist="53882" dir="2700000" algn="ctr" rotWithShape="0">
              <a:srgbClr val="000000">
                <a:alpha val="74998"/>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dirty="0"/>
          </a:p>
        </p:txBody>
      </p:sp>
      <p:sp>
        <p:nvSpPr>
          <p:cNvPr id="336899" name="Rectangle 3"/>
          <p:cNvSpPr>
            <a:spLocks noGrp="1" noChangeArrowheads="1"/>
          </p:cNvSpPr>
          <p:nvPr>
            <p:ph type="body" idx="1"/>
          </p:nvPr>
        </p:nvSpPr>
        <p:spPr bwMode="auto">
          <a:xfrm>
            <a:off x="912813" y="2006600"/>
            <a:ext cx="63658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extBox 1"/>
          <p:cNvSpPr txBox="1"/>
          <p:nvPr/>
        </p:nvSpPr>
        <p:spPr>
          <a:xfrm>
            <a:off x="7607300" y="3581400"/>
            <a:ext cx="184666" cy="461665"/>
          </a:xfrm>
          <a:prstGeom prst="rect">
            <a:avLst/>
          </a:prstGeom>
          <a:noFill/>
        </p:spPr>
        <p:txBody>
          <a:bodyPr wrap="none" rtlCol="0">
            <a:spAutoFit/>
          </a:bodyPr>
          <a:lstStyle/>
          <a:p>
            <a:endParaRPr lang="en-US" dirty="0"/>
          </a:p>
        </p:txBody>
      </p:sp>
    </p:spTree>
  </p:cSld>
  <p:clrMap bg1="dk2" tx1="lt1" bg2="dk1" tx2="lt2" accent1="accent1" accent2="accent2" accent3="accent3" accent4="accent4" accent5="accent5" accent6="accent6" hlink="hlink" folHlink="folHlink"/>
  <p:sldLayoutIdLst>
    <p:sldLayoutId id="2147483830" r:id="rId1"/>
    <p:sldLayoutId id="2147483831" r:id="rId2"/>
    <p:sldLayoutId id="2147483832" r:id="rId3"/>
    <p:sldLayoutId id="2147483833" r:id="rId4"/>
    <p:sldLayoutId id="2147483834" r:id="rId5"/>
  </p:sldLayoutIdLst>
  <p:txStyles>
    <p:titleStyle>
      <a:lvl1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1389063" y="609600"/>
            <a:ext cx="6365875" cy="1143000"/>
          </a:xfrm>
          <a:prstGeom prst="rect">
            <a:avLst/>
          </a:prstGeom>
          <a:noFill/>
          <a:ln w="12700">
            <a:noFill/>
            <a:miter lim="800000"/>
            <a:headEnd/>
            <a:tailEnd/>
          </a:ln>
          <a:effectLst>
            <a:outerShdw blurRad="63500" dist="53882" dir="2700000" algn="ctr" rotWithShape="0">
              <a:srgbClr val="000000">
                <a:alpha val="74998"/>
              </a:srgbClr>
            </a:outerShdw>
          </a:effec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a:p>
        </p:txBody>
      </p:sp>
      <p:sp>
        <p:nvSpPr>
          <p:cNvPr id="1027" name="Rectangle 3"/>
          <p:cNvSpPr>
            <a:spLocks noGrp="1" noChangeArrowheads="1"/>
          </p:cNvSpPr>
          <p:nvPr>
            <p:ph type="body" idx="1"/>
          </p:nvPr>
        </p:nvSpPr>
        <p:spPr bwMode="auto">
          <a:xfrm>
            <a:off x="838200" y="1905000"/>
            <a:ext cx="63658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28" name="Rectangle 4"/>
          <p:cNvSpPr>
            <a:spLocks noChangeArrowheads="1"/>
          </p:cNvSpPr>
          <p:nvPr/>
        </p:nvSpPr>
        <p:spPr bwMode="auto">
          <a:xfrm>
            <a:off x="3963988" y="6645275"/>
            <a:ext cx="5180012"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800" b="1">
                <a:solidFill>
                  <a:schemeClr val="tx2"/>
                </a:solidFill>
                <a:latin typeface="Helvetica" charset="0"/>
              </a:rPr>
              <a:t>From: Techniques in Noninvasive Vascular Diagnosis-3rd Ed. Summer Publishing, LLC, Copyright 2009</a:t>
            </a:r>
          </a:p>
        </p:txBody>
      </p:sp>
      <p:sp>
        <p:nvSpPr>
          <p:cNvPr id="5" name="Rectangle 5"/>
          <p:cNvSpPr>
            <a:spLocks noChangeArrowheads="1"/>
          </p:cNvSpPr>
          <p:nvPr/>
        </p:nvSpPr>
        <p:spPr bwMode="auto">
          <a:xfrm>
            <a:off x="3963988" y="6643688"/>
            <a:ext cx="5180012"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800" b="1">
                <a:solidFill>
                  <a:schemeClr val="tx2"/>
                </a:solidFill>
                <a:latin typeface="Helvetica" charset="0"/>
              </a:rPr>
              <a:t>From: Techniques in Noninvasive Vascular Diagnosis-3rd Ed. Summer Publishing, LLC, Copyright 2009</a:t>
            </a:r>
          </a:p>
        </p:txBody>
      </p:sp>
    </p:spTree>
  </p:cSld>
  <p:clrMap bg1="dk2" tx1="lt1" bg2="dk1" tx2="lt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6" r:id="rId13"/>
  </p:sldLayoutIdLst>
  <p:transition xmlns:p14="http://schemas.microsoft.com/office/powerpoint/2010/main">
    <p:random/>
  </p:transition>
  <p:timing>
    <p:tnLst>
      <p:par>
        <p:cTn xmlns:p14="http://schemas.microsoft.com/office/powerpoint/2010/main" id="1" dur="indefinite" restart="never" nodeType="tmRoot"/>
      </p:par>
    </p:tnLst>
  </p:timing>
  <p:txStyles>
    <p:titleStyle>
      <a:lvl1pPr algn="ctr" rtl="0" eaLnBrk="1" fontAlgn="base" hangingPunct="1">
        <a:spcBef>
          <a:spcPct val="30000"/>
        </a:spcBef>
        <a:spcAft>
          <a:spcPct val="3000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1pPr>
      <a:lvl2pPr algn="ctr" rtl="0" eaLnBrk="1" fontAlgn="base" hangingPunct="1">
        <a:spcBef>
          <a:spcPct val="30000"/>
        </a:spcBef>
        <a:spcAft>
          <a:spcPct val="3000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2pPr>
      <a:lvl3pPr algn="ctr" rtl="0" eaLnBrk="1" fontAlgn="base" hangingPunct="1">
        <a:spcBef>
          <a:spcPct val="30000"/>
        </a:spcBef>
        <a:spcAft>
          <a:spcPct val="3000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3pPr>
      <a:lvl4pPr algn="ctr" rtl="0" eaLnBrk="1" fontAlgn="base" hangingPunct="1">
        <a:spcBef>
          <a:spcPct val="30000"/>
        </a:spcBef>
        <a:spcAft>
          <a:spcPct val="3000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4pPr>
      <a:lvl5pPr algn="ctr" rtl="0" eaLnBrk="1" fontAlgn="base" hangingPunct="1">
        <a:spcBef>
          <a:spcPct val="30000"/>
        </a:spcBef>
        <a:spcAft>
          <a:spcPct val="3000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9pPr>
    </p:titleStyle>
    <p:bodyStyle>
      <a:lvl1pPr marL="285750" indent="-285750" algn="l" rtl="0" eaLnBrk="1" fontAlgn="base" hangingPunct="1">
        <a:lnSpc>
          <a:spcPct val="90000"/>
        </a:lnSpc>
        <a:spcBef>
          <a:spcPct val="30000"/>
        </a:spcBef>
        <a:spcAft>
          <a:spcPct val="30000"/>
        </a:spcAft>
        <a:buClr>
          <a:srgbClr val="E5405D"/>
        </a:buClr>
        <a:buSzPct val="125000"/>
        <a:buChar char="•"/>
        <a:defRPr sz="2800" b="1">
          <a:solidFill>
            <a:schemeClr val="tx1"/>
          </a:solidFill>
          <a:latin typeface="Helvetica" charset="0"/>
          <a:ea typeface="ＭＳ Ｐゴシック" charset="0"/>
          <a:cs typeface="ＭＳ Ｐゴシック" charset="0"/>
        </a:defRPr>
      </a:lvl1pPr>
      <a:lvl2pPr marL="685800" indent="-228600" algn="l" rtl="0" eaLnBrk="1" fontAlgn="base" hangingPunct="1">
        <a:lnSpc>
          <a:spcPct val="90000"/>
        </a:lnSpc>
        <a:spcBef>
          <a:spcPct val="30000"/>
        </a:spcBef>
        <a:spcAft>
          <a:spcPct val="30000"/>
        </a:spcAft>
        <a:buClr>
          <a:srgbClr val="E5405D"/>
        </a:buClr>
        <a:buSzPct val="100000"/>
        <a:buChar char="•"/>
        <a:defRPr sz="2800" b="1">
          <a:solidFill>
            <a:schemeClr val="tx1"/>
          </a:solidFill>
          <a:latin typeface="Helvetica" charset="0"/>
          <a:ea typeface="ＭＳ Ｐゴシック" pitchFamily="-65" charset="-128"/>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charset="0"/>
          <a:ea typeface="ＭＳ Ｐゴシック" pitchFamily="-65" charset="-128"/>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charset="0"/>
          <a:ea typeface="ＭＳ Ｐゴシック" pitchFamily="-65" charset="-128"/>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charset="0"/>
          <a:ea typeface="ＭＳ Ｐゴシック" pitchFamily="-65" charset="-128"/>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bwMode="auto">
          <a:xfrm>
            <a:off x="1363663" y="444500"/>
            <a:ext cx="63658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dirty="0"/>
          </a:p>
        </p:txBody>
      </p:sp>
      <p:sp>
        <p:nvSpPr>
          <p:cNvPr id="160771" name="Rectangle 3"/>
          <p:cNvSpPr>
            <a:spLocks noGrp="1" noChangeArrowheads="1"/>
          </p:cNvSpPr>
          <p:nvPr>
            <p:ph type="body" idx="1"/>
          </p:nvPr>
        </p:nvSpPr>
        <p:spPr bwMode="auto">
          <a:xfrm>
            <a:off x="912813" y="1816100"/>
            <a:ext cx="7532687"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2" tx1="lt1" bg2="dk1" tx2="lt2" accent1="accent1" accent2="accent2" accent3="accent3" accent4="accent4" accent5="accent5" accent6="accent6" hlink="hlink" folHlink="folHlink"/>
  <p:sldLayoutIdLst>
    <p:sldLayoutId id="2147483836" r:id="rId1"/>
    <p:sldLayoutId id="2147483837" r:id="rId2"/>
    <p:sldLayoutId id="2147483838" r:id="rId3"/>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a:ea typeface="+mj-ea"/>
          <a:cs typeface="Helvetica"/>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Helvetica"/>
          <a:ea typeface="+mn-ea"/>
          <a:cs typeface="Helvetica"/>
        </a:defRPr>
      </a:lvl1pPr>
      <a:lvl2pPr marL="6858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2pPr>
      <a:lvl3pPr marL="11430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3pPr>
      <a:lvl4pPr marL="15430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4pPr>
      <a:lvl5pPr marL="20002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bwMode="auto">
          <a:xfrm>
            <a:off x="1389063" y="609600"/>
            <a:ext cx="63658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a:p>
        </p:txBody>
      </p:sp>
      <p:sp>
        <p:nvSpPr>
          <p:cNvPr id="157699" name="Rectangle 3"/>
          <p:cNvSpPr>
            <a:spLocks noGrp="1" noChangeArrowheads="1"/>
          </p:cNvSpPr>
          <p:nvPr>
            <p:ph type="body" idx="1"/>
          </p:nvPr>
        </p:nvSpPr>
        <p:spPr bwMode="auto">
          <a:xfrm>
            <a:off x="1389063" y="1981200"/>
            <a:ext cx="63658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 bg1="dk2" tx1="lt1" bg2="dk1" tx2="lt2" accent1="accent1" accent2="accent2" accent3="accent3" accent4="accent4" accent5="accent5" accent6="accent6" hlink="hlink" folHlink="folHlink"/>
  <p:sldLayoutIdLst>
    <p:sldLayoutId id="2147483840" r:id="rId1"/>
    <p:sldLayoutId id="2147483841" r:id="rId2"/>
    <p:sldLayoutId id="2147483842" r:id="rId3"/>
    <p:sldLayoutId id="2147483843" r:id="rId4"/>
    <p:sldLayoutId id="2147483844" r:id="rId5"/>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36898" name="Rectangle 2"/>
          <p:cNvSpPr>
            <a:spLocks noGrp="1" noChangeArrowheads="1"/>
          </p:cNvSpPr>
          <p:nvPr>
            <p:ph type="title"/>
          </p:nvPr>
        </p:nvSpPr>
        <p:spPr bwMode="auto">
          <a:xfrm>
            <a:off x="1389063" y="609600"/>
            <a:ext cx="6365875" cy="1143000"/>
          </a:xfrm>
          <a:prstGeom prst="rect">
            <a:avLst/>
          </a:prstGeom>
          <a:noFill/>
          <a:ln>
            <a:noFill/>
          </a:ln>
          <a:effectLst>
            <a:outerShdw blurRad="63500" dist="53882" dir="2700000" algn="ctr" rotWithShape="0">
              <a:srgbClr val="000000">
                <a:alpha val="74998"/>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dirty="0"/>
          </a:p>
        </p:txBody>
      </p:sp>
      <p:sp>
        <p:nvSpPr>
          <p:cNvPr id="336899" name="Rectangle 3"/>
          <p:cNvSpPr>
            <a:spLocks noGrp="1" noChangeArrowheads="1"/>
          </p:cNvSpPr>
          <p:nvPr>
            <p:ph type="body" idx="1"/>
          </p:nvPr>
        </p:nvSpPr>
        <p:spPr bwMode="auto">
          <a:xfrm>
            <a:off x="912813" y="2006600"/>
            <a:ext cx="63658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extBox 1"/>
          <p:cNvSpPr txBox="1"/>
          <p:nvPr/>
        </p:nvSpPr>
        <p:spPr>
          <a:xfrm>
            <a:off x="7607300" y="3581400"/>
            <a:ext cx="184666" cy="461665"/>
          </a:xfrm>
          <a:prstGeom prst="rect">
            <a:avLst/>
          </a:prstGeom>
          <a:noFill/>
        </p:spPr>
        <p:txBody>
          <a:bodyPr wrap="none" rtlCol="0">
            <a:spAutoFit/>
          </a:bodyPr>
          <a:lstStyle/>
          <a:p>
            <a:endParaRPr lang="en-US" dirty="0"/>
          </a:p>
        </p:txBody>
      </p:sp>
    </p:spTree>
  </p:cSld>
  <p:clrMap bg1="dk2" tx1="lt1" bg2="dk1" tx2="lt2" accent1="accent1" accent2="accent2" accent3="accent3" accent4="accent4" accent5="accent5" accent6="accent6" hlink="hlink" folHlink="folHlink"/>
  <p:sldLayoutIdLst>
    <p:sldLayoutId id="2147483846" r:id="rId1"/>
    <p:sldLayoutId id="2147483847" r:id="rId2"/>
    <p:sldLayoutId id="2147483848" r:id="rId3"/>
    <p:sldLayoutId id="2147483849" r:id="rId4"/>
    <p:sldLayoutId id="2147483850" r:id="rId5"/>
  </p:sldLayoutIdLst>
  <p:txStyles>
    <p:titleStyle>
      <a:lvl1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bwMode="auto">
          <a:xfrm>
            <a:off x="1363663" y="444500"/>
            <a:ext cx="63658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dirty="0"/>
          </a:p>
        </p:txBody>
      </p:sp>
      <p:sp>
        <p:nvSpPr>
          <p:cNvPr id="160771" name="Rectangle 3"/>
          <p:cNvSpPr>
            <a:spLocks noGrp="1" noChangeArrowheads="1"/>
          </p:cNvSpPr>
          <p:nvPr>
            <p:ph type="body" idx="1"/>
          </p:nvPr>
        </p:nvSpPr>
        <p:spPr bwMode="auto">
          <a:xfrm>
            <a:off x="912813" y="1816100"/>
            <a:ext cx="7532687"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2" tx1="lt1" bg2="dk1" tx2="lt2" accent1="accent1" accent2="accent2" accent3="accent3" accent4="accent4" accent5="accent5" accent6="accent6" hlink="hlink" folHlink="folHlink"/>
  <p:sldLayoutIdLst>
    <p:sldLayoutId id="2147483852" r:id="rId1"/>
    <p:sldLayoutId id="2147483853" r:id="rId2"/>
    <p:sldLayoutId id="2147483854" r:id="rId3"/>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a:ea typeface="+mj-ea"/>
          <a:cs typeface="Helvetica"/>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Helvetica"/>
          <a:ea typeface="+mn-ea"/>
          <a:cs typeface="Helvetica"/>
        </a:defRPr>
      </a:lvl1pPr>
      <a:lvl2pPr marL="6858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2pPr>
      <a:lvl3pPr marL="11430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3pPr>
      <a:lvl4pPr marL="15430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4pPr>
      <a:lvl5pPr marL="20002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bwMode="auto">
          <a:xfrm>
            <a:off x="1389063" y="609600"/>
            <a:ext cx="63658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a:p>
        </p:txBody>
      </p:sp>
      <p:sp>
        <p:nvSpPr>
          <p:cNvPr id="157699" name="Rectangle 3"/>
          <p:cNvSpPr>
            <a:spLocks noGrp="1" noChangeArrowheads="1"/>
          </p:cNvSpPr>
          <p:nvPr>
            <p:ph type="body" idx="1"/>
          </p:nvPr>
        </p:nvSpPr>
        <p:spPr bwMode="auto">
          <a:xfrm>
            <a:off x="1389063" y="1981200"/>
            <a:ext cx="63658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 bg1="dk2" tx1="lt1" bg2="dk1" tx2="lt2" accent1="accent1" accent2="accent2" accent3="accent3" accent4="accent4" accent5="accent5" accent6="accent6" hlink="hlink" folHlink="folHlink"/>
  <p:sldLayoutIdLst>
    <p:sldLayoutId id="2147483856" r:id="rId1"/>
    <p:sldLayoutId id="2147483857" r:id="rId2"/>
    <p:sldLayoutId id="2147483858" r:id="rId3"/>
    <p:sldLayoutId id="2147483859" r:id="rId4"/>
    <p:sldLayoutId id="2147483860" r:id="rId5"/>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36898" name="Rectangle 2"/>
          <p:cNvSpPr>
            <a:spLocks noGrp="1" noChangeArrowheads="1"/>
          </p:cNvSpPr>
          <p:nvPr>
            <p:ph type="title"/>
          </p:nvPr>
        </p:nvSpPr>
        <p:spPr bwMode="auto">
          <a:xfrm>
            <a:off x="1389063" y="609600"/>
            <a:ext cx="6365875" cy="1143000"/>
          </a:xfrm>
          <a:prstGeom prst="rect">
            <a:avLst/>
          </a:prstGeom>
          <a:noFill/>
          <a:ln>
            <a:noFill/>
          </a:ln>
          <a:effectLst>
            <a:outerShdw blurRad="63500" dist="53882" dir="2700000" algn="ctr" rotWithShape="0">
              <a:srgbClr val="000000">
                <a:alpha val="74998"/>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dirty="0"/>
          </a:p>
        </p:txBody>
      </p:sp>
      <p:sp>
        <p:nvSpPr>
          <p:cNvPr id="336899" name="Rectangle 3"/>
          <p:cNvSpPr>
            <a:spLocks noGrp="1" noChangeArrowheads="1"/>
          </p:cNvSpPr>
          <p:nvPr>
            <p:ph type="body" idx="1"/>
          </p:nvPr>
        </p:nvSpPr>
        <p:spPr bwMode="auto">
          <a:xfrm>
            <a:off x="912813" y="2006600"/>
            <a:ext cx="63658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extBox 1"/>
          <p:cNvSpPr txBox="1"/>
          <p:nvPr/>
        </p:nvSpPr>
        <p:spPr>
          <a:xfrm>
            <a:off x="7607300" y="3581400"/>
            <a:ext cx="184666" cy="461665"/>
          </a:xfrm>
          <a:prstGeom prst="rect">
            <a:avLst/>
          </a:prstGeom>
          <a:noFill/>
        </p:spPr>
        <p:txBody>
          <a:bodyPr wrap="none" rtlCol="0">
            <a:spAutoFit/>
          </a:bodyPr>
          <a:lstStyle/>
          <a:p>
            <a:endParaRPr lang="en-US" dirty="0"/>
          </a:p>
        </p:txBody>
      </p:sp>
    </p:spTree>
  </p:cSld>
  <p:clrMap bg1="dk2" tx1="lt1" bg2="dk1" tx2="lt2" accent1="accent1" accent2="accent2" accent3="accent3" accent4="accent4" accent5="accent5" accent6="accent6" hlink="hlink" folHlink="folHlink"/>
  <p:sldLayoutIdLst>
    <p:sldLayoutId id="2147483862" r:id="rId1"/>
    <p:sldLayoutId id="2147483863" r:id="rId2"/>
    <p:sldLayoutId id="2147483864" r:id="rId3"/>
    <p:sldLayoutId id="2147483865" r:id="rId4"/>
    <p:sldLayoutId id="2147483866" r:id="rId5"/>
  </p:sldLayoutIdLst>
  <p:txStyles>
    <p:titleStyle>
      <a:lvl1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bwMode="auto">
          <a:xfrm>
            <a:off x="1363663" y="444500"/>
            <a:ext cx="63658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dirty="0"/>
          </a:p>
        </p:txBody>
      </p:sp>
      <p:sp>
        <p:nvSpPr>
          <p:cNvPr id="160771" name="Rectangle 3"/>
          <p:cNvSpPr>
            <a:spLocks noGrp="1" noChangeArrowheads="1"/>
          </p:cNvSpPr>
          <p:nvPr>
            <p:ph type="body" idx="1"/>
          </p:nvPr>
        </p:nvSpPr>
        <p:spPr bwMode="auto">
          <a:xfrm>
            <a:off x="912813" y="1816100"/>
            <a:ext cx="7532687"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2" tx1="lt1" bg2="dk1" tx2="lt2" accent1="accent1" accent2="accent2" accent3="accent3" accent4="accent4" accent5="accent5" accent6="accent6" hlink="hlink" folHlink="folHlink"/>
  <p:sldLayoutIdLst>
    <p:sldLayoutId id="2147483868" r:id="rId1"/>
    <p:sldLayoutId id="2147483869" r:id="rId2"/>
    <p:sldLayoutId id="2147483870" r:id="rId3"/>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a:ea typeface="+mj-ea"/>
          <a:cs typeface="Helvetica"/>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Helvetica"/>
          <a:ea typeface="+mn-ea"/>
          <a:cs typeface="Helvetica"/>
        </a:defRPr>
      </a:lvl1pPr>
      <a:lvl2pPr marL="6858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2pPr>
      <a:lvl3pPr marL="11430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3pPr>
      <a:lvl4pPr marL="15430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4pPr>
      <a:lvl5pPr marL="20002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bwMode="auto">
          <a:xfrm>
            <a:off x="1389063" y="609600"/>
            <a:ext cx="63658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a:p>
        </p:txBody>
      </p:sp>
      <p:sp>
        <p:nvSpPr>
          <p:cNvPr id="157699" name="Rectangle 3"/>
          <p:cNvSpPr>
            <a:spLocks noGrp="1" noChangeArrowheads="1"/>
          </p:cNvSpPr>
          <p:nvPr>
            <p:ph type="body" idx="1"/>
          </p:nvPr>
        </p:nvSpPr>
        <p:spPr bwMode="auto">
          <a:xfrm>
            <a:off x="1389063" y="1981200"/>
            <a:ext cx="63658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 bg1="dk2" tx1="lt1" bg2="dk1" tx2="lt2" accent1="accent1" accent2="accent2" accent3="accent3" accent4="accent4" accent5="accent5" accent6="accent6" hlink="hlink" folHlink="folHlink"/>
  <p:sldLayoutIdLst>
    <p:sldLayoutId id="2147483872" r:id="rId1"/>
    <p:sldLayoutId id="2147483873" r:id="rId2"/>
    <p:sldLayoutId id="2147483874" r:id="rId3"/>
    <p:sldLayoutId id="2147483875" r:id="rId4"/>
    <p:sldLayoutId id="2147483876" r:id="rId5"/>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36898" name="Rectangle 2"/>
          <p:cNvSpPr>
            <a:spLocks noGrp="1" noChangeArrowheads="1"/>
          </p:cNvSpPr>
          <p:nvPr>
            <p:ph type="title"/>
          </p:nvPr>
        </p:nvSpPr>
        <p:spPr bwMode="auto">
          <a:xfrm>
            <a:off x="1389063" y="609600"/>
            <a:ext cx="6365875" cy="1143000"/>
          </a:xfrm>
          <a:prstGeom prst="rect">
            <a:avLst/>
          </a:prstGeom>
          <a:noFill/>
          <a:ln>
            <a:noFill/>
          </a:ln>
          <a:effectLst>
            <a:outerShdw blurRad="63500" dist="53882" dir="2700000" algn="ctr" rotWithShape="0">
              <a:srgbClr val="000000">
                <a:alpha val="74998"/>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dirty="0"/>
          </a:p>
        </p:txBody>
      </p:sp>
      <p:sp>
        <p:nvSpPr>
          <p:cNvPr id="336899" name="Rectangle 3"/>
          <p:cNvSpPr>
            <a:spLocks noGrp="1" noChangeArrowheads="1"/>
          </p:cNvSpPr>
          <p:nvPr>
            <p:ph type="body" idx="1"/>
          </p:nvPr>
        </p:nvSpPr>
        <p:spPr bwMode="auto">
          <a:xfrm>
            <a:off x="912813" y="2006600"/>
            <a:ext cx="63658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extBox 1"/>
          <p:cNvSpPr txBox="1"/>
          <p:nvPr/>
        </p:nvSpPr>
        <p:spPr>
          <a:xfrm>
            <a:off x="7607300" y="3581400"/>
            <a:ext cx="184666" cy="461665"/>
          </a:xfrm>
          <a:prstGeom prst="rect">
            <a:avLst/>
          </a:prstGeom>
          <a:noFill/>
        </p:spPr>
        <p:txBody>
          <a:bodyPr wrap="none" rtlCol="0">
            <a:spAutoFit/>
          </a:bodyPr>
          <a:lstStyle/>
          <a:p>
            <a:endParaRPr lang="en-US" dirty="0"/>
          </a:p>
        </p:txBody>
      </p:sp>
    </p:spTree>
  </p:cSld>
  <p:clrMap bg1="dk2" tx1="lt1" bg2="dk1" tx2="lt2" accent1="accent1" accent2="accent2" accent3="accent3" accent4="accent4" accent5="accent5" accent6="accent6" hlink="hlink" folHlink="folHlink"/>
  <p:sldLayoutIdLst>
    <p:sldLayoutId id="2147483878" r:id="rId1"/>
    <p:sldLayoutId id="2147483879" r:id="rId2"/>
    <p:sldLayoutId id="2147483880" r:id="rId3"/>
    <p:sldLayoutId id="2147483881" r:id="rId4"/>
    <p:sldLayoutId id="2147483882" r:id="rId5"/>
  </p:sldLayoutIdLst>
  <p:txStyles>
    <p:titleStyle>
      <a:lvl1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bwMode="auto">
          <a:xfrm>
            <a:off x="1363663" y="444500"/>
            <a:ext cx="63658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dirty="0"/>
          </a:p>
        </p:txBody>
      </p:sp>
      <p:sp>
        <p:nvSpPr>
          <p:cNvPr id="160771" name="Rectangle 3"/>
          <p:cNvSpPr>
            <a:spLocks noGrp="1" noChangeArrowheads="1"/>
          </p:cNvSpPr>
          <p:nvPr>
            <p:ph type="body" idx="1"/>
          </p:nvPr>
        </p:nvSpPr>
        <p:spPr bwMode="auto">
          <a:xfrm>
            <a:off x="912813" y="1816100"/>
            <a:ext cx="7532687"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2" tx1="lt1" bg2="dk1" tx2="lt2" accent1="accent1" accent2="accent2" accent3="accent3" accent4="accent4" accent5="accent5" accent6="accent6" hlink="hlink" folHlink="folHlink"/>
  <p:sldLayoutIdLst>
    <p:sldLayoutId id="2147483884" r:id="rId1"/>
    <p:sldLayoutId id="2147483885" r:id="rId2"/>
    <p:sldLayoutId id="2147483886" r:id="rId3"/>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a:ea typeface="+mj-ea"/>
          <a:cs typeface="Helvetica"/>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Helvetica"/>
          <a:ea typeface="+mn-ea"/>
          <a:cs typeface="Helvetica"/>
        </a:defRPr>
      </a:lvl1pPr>
      <a:lvl2pPr marL="6858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2pPr>
      <a:lvl3pPr marL="11430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3pPr>
      <a:lvl4pPr marL="15430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4pPr>
      <a:lvl5pPr marL="20002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001B6F"/>
            </a:gs>
            <a:gs pos="100000">
              <a:schemeClr val="bg1"/>
            </a:gs>
          </a:gsLst>
          <a:lin ang="54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1389063" y="609600"/>
            <a:ext cx="63658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a:p>
        </p:txBody>
      </p:sp>
      <p:sp>
        <p:nvSpPr>
          <p:cNvPr id="2051" name="Rectangle 3"/>
          <p:cNvSpPr>
            <a:spLocks noGrp="1" noChangeArrowheads="1"/>
          </p:cNvSpPr>
          <p:nvPr>
            <p:ph type="body" idx="1"/>
          </p:nvPr>
        </p:nvSpPr>
        <p:spPr bwMode="auto">
          <a:xfrm>
            <a:off x="1389063" y="1981200"/>
            <a:ext cx="63658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077" name="Text Box 5"/>
          <p:cNvSpPr txBox="1">
            <a:spLocks noChangeArrowheads="1"/>
          </p:cNvSpPr>
          <p:nvPr/>
        </p:nvSpPr>
        <p:spPr bwMode="auto">
          <a:xfrm>
            <a:off x="3281363" y="6629400"/>
            <a:ext cx="5862637" cy="228600"/>
          </a:xfrm>
          <a:prstGeom prst="rect">
            <a:avLst/>
          </a:prstGeom>
          <a:noFill/>
          <a:ln w="25400">
            <a:noFill/>
            <a:miter lim="800000"/>
            <a:headEnd/>
            <a:tailEnd/>
          </a:ln>
          <a:effectLst/>
        </p:spPr>
        <p:txBody>
          <a:bodyPr>
            <a:spAutoFit/>
          </a:bodyPr>
          <a:lstStyle>
            <a:lvl1pPr>
              <a:defRPr sz="2400">
                <a:solidFill>
                  <a:schemeClr val="tx1"/>
                </a:solidFill>
                <a:latin typeface="Times New Roman" charset="0"/>
                <a:ea typeface="ＭＳ Ｐゴシック" charset="0"/>
                <a:cs typeface="ＭＳ Ｐゴシック" charset="0"/>
              </a:defRPr>
            </a:lvl1pPr>
            <a:lvl2pPr marL="37931725" indent="-37474525">
              <a:defRPr sz="2400">
                <a:solidFill>
                  <a:schemeClr val="tx1"/>
                </a:solidFill>
                <a:latin typeface="Times New Roman" charset="0"/>
                <a:ea typeface="ＭＳ Ｐゴシック" charset="0"/>
              </a:defRPr>
            </a:lvl2pPr>
            <a:lvl3pPr>
              <a:defRPr sz="2400">
                <a:solidFill>
                  <a:schemeClr val="tx1"/>
                </a:solidFill>
                <a:latin typeface="Times New Roman" charset="0"/>
                <a:ea typeface="ＭＳ Ｐゴシック" charset="0"/>
              </a:defRPr>
            </a:lvl3pPr>
            <a:lvl4pPr>
              <a:defRPr sz="2400">
                <a:solidFill>
                  <a:schemeClr val="tx1"/>
                </a:solidFill>
                <a:latin typeface="Times New Roman" charset="0"/>
                <a:ea typeface="ＭＳ Ｐゴシック" charset="0"/>
              </a:defRPr>
            </a:lvl4pPr>
            <a:lvl5pPr>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a:defRPr/>
            </a:pPr>
            <a:r>
              <a:rPr lang="en-US" sz="900" b="1" smtClean="0">
                <a:solidFill>
                  <a:schemeClr val="tx2"/>
                </a:solidFill>
                <a:latin typeface="Arial" charset="0"/>
              </a:rPr>
              <a:t>From: Techniques in Noninvasive Vascular Diagnosis-3rd Ed. Summer Publishing, LLC, Copyright 2009</a:t>
            </a:r>
          </a:p>
        </p:txBody>
      </p:sp>
    </p:spTree>
  </p:cSld>
  <p:clrMap bg1="dk2" tx1="lt1" bg2="dk1" tx2="lt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Lst>
  <p:transition xmlns:p14="http://schemas.microsoft.com/office/powerpoint/2010/main"/>
  <p:txStyles>
    <p:titleStyle>
      <a:lvl1pPr algn="ctr" rtl="0" eaLnBrk="1" fontAlgn="base" hangingPunct="1">
        <a:lnSpc>
          <a:spcPct val="90000"/>
        </a:lnSpc>
        <a:spcBef>
          <a:spcPct val="0"/>
        </a:spcBef>
        <a:spcAft>
          <a:spcPct val="0"/>
        </a:spcAft>
        <a:defRPr sz="4400" b="1">
          <a:solidFill>
            <a:schemeClr val="tx2"/>
          </a:solidFill>
          <a:latin typeface="+mj-lt"/>
          <a:ea typeface="+mj-ea"/>
          <a:cs typeface="+mj-cs"/>
        </a:defRPr>
      </a:lvl1pPr>
      <a:lvl2pPr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6pPr>
      <a:lvl7pPr marL="914400"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7pPr>
      <a:lvl8pPr marL="1371600"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8pPr>
      <a:lvl9pPr marL="1828800"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latin typeface="+mn-lt"/>
          <a:ea typeface="+mn-ea"/>
          <a:cs typeface="+mn-cs"/>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bwMode="auto">
          <a:xfrm>
            <a:off x="1389063" y="609600"/>
            <a:ext cx="63658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a:p>
        </p:txBody>
      </p:sp>
      <p:sp>
        <p:nvSpPr>
          <p:cNvPr id="157699" name="Rectangle 3"/>
          <p:cNvSpPr>
            <a:spLocks noGrp="1" noChangeArrowheads="1"/>
          </p:cNvSpPr>
          <p:nvPr>
            <p:ph type="body" idx="1"/>
          </p:nvPr>
        </p:nvSpPr>
        <p:spPr bwMode="auto">
          <a:xfrm>
            <a:off x="1389063" y="1981200"/>
            <a:ext cx="63658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 bg1="dk2" tx1="lt1" bg2="dk1" tx2="lt2" accent1="accent1" accent2="accent2" accent3="accent3" accent4="accent4" accent5="accent5" accent6="accent6" hlink="hlink" folHlink="folHlink"/>
  <p:sldLayoutIdLst>
    <p:sldLayoutId id="2147483888" r:id="rId1"/>
    <p:sldLayoutId id="2147483889" r:id="rId2"/>
    <p:sldLayoutId id="2147483890" r:id="rId3"/>
    <p:sldLayoutId id="2147483891" r:id="rId4"/>
    <p:sldLayoutId id="2147483892" r:id="rId5"/>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1389063" y="609600"/>
            <a:ext cx="6365875" cy="1143000"/>
          </a:xfrm>
          <a:prstGeom prst="rect">
            <a:avLst/>
          </a:prstGeom>
          <a:noFill/>
          <a:ln w="12700">
            <a:noFill/>
            <a:miter lim="800000"/>
            <a:headEnd/>
            <a:tailEnd/>
          </a:ln>
          <a:effectLst>
            <a:outerShdw blurRad="63500" dist="53882" dir="2700000" algn="ctr" rotWithShape="0">
              <a:srgbClr val="000000">
                <a:alpha val="74998"/>
              </a:srgbClr>
            </a:outerShdw>
          </a:effec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a:p>
        </p:txBody>
      </p:sp>
      <p:sp>
        <p:nvSpPr>
          <p:cNvPr id="1027" name="Rectangle 3"/>
          <p:cNvSpPr>
            <a:spLocks noGrp="1" noChangeArrowheads="1"/>
          </p:cNvSpPr>
          <p:nvPr>
            <p:ph type="body" idx="1"/>
          </p:nvPr>
        </p:nvSpPr>
        <p:spPr bwMode="auto">
          <a:xfrm>
            <a:off x="838200" y="1905000"/>
            <a:ext cx="63658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28" name="Rectangle 4"/>
          <p:cNvSpPr>
            <a:spLocks noChangeArrowheads="1"/>
          </p:cNvSpPr>
          <p:nvPr/>
        </p:nvSpPr>
        <p:spPr bwMode="auto">
          <a:xfrm>
            <a:off x="3963988" y="6645275"/>
            <a:ext cx="5180012"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800" b="1">
                <a:solidFill>
                  <a:schemeClr val="tx2"/>
                </a:solidFill>
                <a:latin typeface="Helvetica" charset="0"/>
              </a:rPr>
              <a:t>From: Techniques in Noninvasive Vascular Diagnosis-3rd Ed. Summer Publishing, LLC, Copyright 2009</a:t>
            </a:r>
          </a:p>
        </p:txBody>
      </p:sp>
    </p:spTree>
  </p:cSld>
  <p:clrMap bg1="dk2" tx1="lt1" bg2="dk1" tx2="lt2" accent1="accent1" accent2="accent2" accent3="accent3" accent4="accent4" accent5="accent5" accent6="accent6" hlink="hlink" folHlink="folHlink"/>
  <p:sldLayoutIdLst>
    <p:sldLayoutId id="2147483894" r:id="rId1"/>
    <p:sldLayoutId id="2147483895" r:id="rId2"/>
    <p:sldLayoutId id="2147483896" r:id="rId3"/>
    <p:sldLayoutId id="2147483897" r:id="rId4"/>
    <p:sldLayoutId id="2147483898" r:id="rId5"/>
    <p:sldLayoutId id="2147483899" r:id="rId6"/>
    <p:sldLayoutId id="2147483900" r:id="rId7"/>
    <p:sldLayoutId id="2147483901" r:id="rId8"/>
    <p:sldLayoutId id="2147483902" r:id="rId9"/>
    <p:sldLayoutId id="2147483903" r:id="rId10"/>
    <p:sldLayoutId id="2147483904" r:id="rId11"/>
    <p:sldLayoutId id="2147483905" r:id="rId12"/>
    <p:sldLayoutId id="2147483906" r:id="rId13"/>
  </p:sldLayoutIdLst>
  <p:transition xmlns:p14="http://schemas.microsoft.com/office/powerpoint/2010/main">
    <p:random/>
  </p:transition>
  <p:timing>
    <p:tnLst>
      <p:par>
        <p:cTn xmlns:p14="http://schemas.microsoft.com/office/powerpoint/2010/main" id="1" dur="indefinite" restart="never" nodeType="tmRoot"/>
      </p:par>
    </p:tnLst>
  </p:timing>
  <p:txStyles>
    <p:titleStyle>
      <a:lvl1pPr algn="ctr" rtl="0" eaLnBrk="1" fontAlgn="base" hangingPunct="1">
        <a:spcBef>
          <a:spcPct val="30000"/>
        </a:spcBef>
        <a:spcAft>
          <a:spcPct val="3000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1pPr>
      <a:lvl2pPr algn="ctr" rtl="0" eaLnBrk="1" fontAlgn="base" hangingPunct="1">
        <a:spcBef>
          <a:spcPct val="30000"/>
        </a:spcBef>
        <a:spcAft>
          <a:spcPct val="3000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2pPr>
      <a:lvl3pPr algn="ctr" rtl="0" eaLnBrk="1" fontAlgn="base" hangingPunct="1">
        <a:spcBef>
          <a:spcPct val="30000"/>
        </a:spcBef>
        <a:spcAft>
          <a:spcPct val="3000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3pPr>
      <a:lvl4pPr algn="ctr" rtl="0" eaLnBrk="1" fontAlgn="base" hangingPunct="1">
        <a:spcBef>
          <a:spcPct val="30000"/>
        </a:spcBef>
        <a:spcAft>
          <a:spcPct val="3000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4pPr>
      <a:lvl5pPr algn="ctr" rtl="0" eaLnBrk="1" fontAlgn="base" hangingPunct="1">
        <a:spcBef>
          <a:spcPct val="30000"/>
        </a:spcBef>
        <a:spcAft>
          <a:spcPct val="3000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9pPr>
    </p:titleStyle>
    <p:bodyStyle>
      <a:lvl1pPr marL="285750" indent="-285750" algn="l" rtl="0" eaLnBrk="1" fontAlgn="base" hangingPunct="1">
        <a:lnSpc>
          <a:spcPct val="90000"/>
        </a:lnSpc>
        <a:spcBef>
          <a:spcPct val="30000"/>
        </a:spcBef>
        <a:spcAft>
          <a:spcPct val="30000"/>
        </a:spcAft>
        <a:buClr>
          <a:srgbClr val="E5405D"/>
        </a:buClr>
        <a:buSzPct val="125000"/>
        <a:buChar char="•"/>
        <a:defRPr sz="2800" b="1">
          <a:solidFill>
            <a:schemeClr val="tx1"/>
          </a:solidFill>
          <a:latin typeface="Helvetica" charset="0"/>
          <a:ea typeface="ＭＳ Ｐゴシック" charset="0"/>
          <a:cs typeface="ＭＳ Ｐゴシック" charset="0"/>
        </a:defRPr>
      </a:lvl1pPr>
      <a:lvl2pPr marL="685800" indent="-228600" algn="l" rtl="0" eaLnBrk="1" fontAlgn="base" hangingPunct="1">
        <a:lnSpc>
          <a:spcPct val="90000"/>
        </a:lnSpc>
        <a:spcBef>
          <a:spcPct val="30000"/>
        </a:spcBef>
        <a:spcAft>
          <a:spcPct val="30000"/>
        </a:spcAft>
        <a:buClr>
          <a:srgbClr val="E5405D"/>
        </a:buClr>
        <a:buSzPct val="100000"/>
        <a:buChar char="•"/>
        <a:defRPr sz="2800" b="1">
          <a:solidFill>
            <a:schemeClr val="tx1"/>
          </a:solidFill>
          <a:latin typeface="Helvetica" charset="0"/>
          <a:ea typeface="ＭＳ Ｐゴシック" pitchFamily="-65" charset="-128"/>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charset="0"/>
          <a:ea typeface="ＭＳ Ｐゴシック" pitchFamily="-65" charset="-128"/>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charset="0"/>
          <a:ea typeface="ＭＳ Ｐゴシック" pitchFamily="-65" charset="-128"/>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charset="0"/>
          <a:ea typeface="ＭＳ Ｐゴシック" pitchFamily="-65" charset="-128"/>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001B6F"/>
            </a:gs>
            <a:gs pos="100000">
              <a:schemeClr val="bg1"/>
            </a:gs>
          </a:gsLst>
          <a:lin ang="54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1389063" y="609600"/>
            <a:ext cx="63658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a:p>
        </p:txBody>
      </p:sp>
      <p:sp>
        <p:nvSpPr>
          <p:cNvPr id="2051" name="Rectangle 3"/>
          <p:cNvSpPr>
            <a:spLocks noGrp="1" noChangeArrowheads="1"/>
          </p:cNvSpPr>
          <p:nvPr>
            <p:ph type="body" idx="1"/>
          </p:nvPr>
        </p:nvSpPr>
        <p:spPr bwMode="auto">
          <a:xfrm>
            <a:off x="1389063" y="1981200"/>
            <a:ext cx="63658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077" name="Text Box 5"/>
          <p:cNvSpPr txBox="1">
            <a:spLocks noChangeArrowheads="1"/>
          </p:cNvSpPr>
          <p:nvPr/>
        </p:nvSpPr>
        <p:spPr bwMode="auto">
          <a:xfrm>
            <a:off x="3281363" y="6629400"/>
            <a:ext cx="5862637" cy="228600"/>
          </a:xfrm>
          <a:prstGeom prst="rect">
            <a:avLst/>
          </a:prstGeom>
          <a:noFill/>
          <a:ln w="25400">
            <a:noFill/>
            <a:miter lim="800000"/>
            <a:headEnd/>
            <a:tailEnd/>
          </a:ln>
          <a:effectLst/>
        </p:spPr>
        <p:txBody>
          <a:bodyPr>
            <a:spAutoFit/>
          </a:bodyPr>
          <a:lstStyle>
            <a:lvl1pPr>
              <a:defRPr sz="2400">
                <a:solidFill>
                  <a:schemeClr val="tx1"/>
                </a:solidFill>
                <a:latin typeface="Times New Roman" charset="0"/>
                <a:ea typeface="ＭＳ Ｐゴシック" charset="0"/>
                <a:cs typeface="ＭＳ Ｐゴシック" charset="0"/>
              </a:defRPr>
            </a:lvl1pPr>
            <a:lvl2pPr marL="37931725" indent="-37474525">
              <a:defRPr sz="2400">
                <a:solidFill>
                  <a:schemeClr val="tx1"/>
                </a:solidFill>
                <a:latin typeface="Times New Roman" charset="0"/>
                <a:ea typeface="ＭＳ Ｐゴシック" charset="0"/>
              </a:defRPr>
            </a:lvl2pPr>
            <a:lvl3pPr>
              <a:defRPr sz="2400">
                <a:solidFill>
                  <a:schemeClr val="tx1"/>
                </a:solidFill>
                <a:latin typeface="Times New Roman" charset="0"/>
                <a:ea typeface="ＭＳ Ｐゴシック" charset="0"/>
              </a:defRPr>
            </a:lvl3pPr>
            <a:lvl4pPr>
              <a:defRPr sz="2400">
                <a:solidFill>
                  <a:schemeClr val="tx1"/>
                </a:solidFill>
                <a:latin typeface="Times New Roman" charset="0"/>
                <a:ea typeface="ＭＳ Ｐゴシック" charset="0"/>
              </a:defRPr>
            </a:lvl4pPr>
            <a:lvl5pPr>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a:defRPr/>
            </a:pPr>
            <a:r>
              <a:rPr lang="en-US" sz="900" b="1" smtClean="0">
                <a:solidFill>
                  <a:schemeClr val="tx2"/>
                </a:solidFill>
                <a:latin typeface="Arial" charset="0"/>
              </a:rPr>
              <a:t>From: Techniques in Noninvasive Vascular Diagnosis-3rd Ed. Summer Publishing, LLC, Copyright 2009</a:t>
            </a:r>
          </a:p>
        </p:txBody>
      </p:sp>
    </p:spTree>
  </p:cSld>
  <p:clrMap bg1="dk2" tx1="lt1" bg2="dk1" tx2="lt2" accent1="accent1" accent2="accent2" accent3="accent3" accent4="accent4" accent5="accent5" accent6="accent6" hlink="hlink" folHlink="folHlink"/>
  <p:sldLayoutIdLst>
    <p:sldLayoutId id="2147483908" r:id="rId1"/>
    <p:sldLayoutId id="2147483909" r:id="rId2"/>
    <p:sldLayoutId id="2147483910" r:id="rId3"/>
    <p:sldLayoutId id="2147483911" r:id="rId4"/>
    <p:sldLayoutId id="2147483912" r:id="rId5"/>
    <p:sldLayoutId id="2147483913" r:id="rId6"/>
    <p:sldLayoutId id="2147483914" r:id="rId7"/>
    <p:sldLayoutId id="2147483915" r:id="rId8"/>
    <p:sldLayoutId id="2147483916" r:id="rId9"/>
    <p:sldLayoutId id="2147483917" r:id="rId10"/>
    <p:sldLayoutId id="2147483918" r:id="rId11"/>
  </p:sldLayoutIdLst>
  <p:transition xmlns:p14="http://schemas.microsoft.com/office/powerpoint/2010/main"/>
  <p:txStyles>
    <p:titleStyle>
      <a:lvl1pPr algn="ctr" rtl="0" eaLnBrk="1" fontAlgn="base" hangingPunct="1">
        <a:lnSpc>
          <a:spcPct val="90000"/>
        </a:lnSpc>
        <a:spcBef>
          <a:spcPct val="0"/>
        </a:spcBef>
        <a:spcAft>
          <a:spcPct val="0"/>
        </a:spcAft>
        <a:defRPr sz="4400" b="1">
          <a:solidFill>
            <a:schemeClr val="tx2"/>
          </a:solidFill>
          <a:latin typeface="+mj-lt"/>
          <a:ea typeface="+mj-ea"/>
          <a:cs typeface="+mj-cs"/>
        </a:defRPr>
      </a:lvl1pPr>
      <a:lvl2pPr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6pPr>
      <a:lvl7pPr marL="914400"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7pPr>
      <a:lvl8pPr marL="1371600"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8pPr>
      <a:lvl9pPr marL="1828800"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latin typeface="+mn-lt"/>
          <a:ea typeface="+mn-ea"/>
          <a:cs typeface="+mn-cs"/>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38946" name="Rectangle 2"/>
          <p:cNvSpPr>
            <a:spLocks noGrp="1" noChangeArrowheads="1"/>
          </p:cNvSpPr>
          <p:nvPr>
            <p:ph type="title"/>
          </p:nvPr>
        </p:nvSpPr>
        <p:spPr bwMode="auto">
          <a:xfrm>
            <a:off x="1389063" y="609600"/>
            <a:ext cx="6365875" cy="1143000"/>
          </a:xfrm>
          <a:prstGeom prst="rect">
            <a:avLst/>
          </a:prstGeom>
          <a:noFill/>
          <a:ln>
            <a:noFill/>
          </a:ln>
          <a:effectLst>
            <a:outerShdw blurRad="63500" dist="53882" dir="2700000" algn="ctr" rotWithShape="0">
              <a:srgbClr val="000000">
                <a:alpha val="74998"/>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a:p>
        </p:txBody>
      </p:sp>
      <p:sp>
        <p:nvSpPr>
          <p:cNvPr id="338947" name="Rectangle 3"/>
          <p:cNvSpPr>
            <a:spLocks noGrp="1" noChangeArrowheads="1"/>
          </p:cNvSpPr>
          <p:nvPr>
            <p:ph type="body" idx="1"/>
          </p:nvPr>
        </p:nvSpPr>
        <p:spPr bwMode="auto">
          <a:xfrm>
            <a:off x="1389063" y="1981200"/>
            <a:ext cx="63658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338948" name="Picture 4"/>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0" y="6003925"/>
            <a:ext cx="1050925" cy="85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338949" name="Text Box 5"/>
          <p:cNvSpPr txBox="1">
            <a:spLocks noChangeArrowheads="1"/>
          </p:cNvSpPr>
          <p:nvPr/>
        </p:nvSpPr>
        <p:spPr bwMode="auto">
          <a:xfrm>
            <a:off x="2709863" y="6613525"/>
            <a:ext cx="6434137"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defRPr/>
            </a:pPr>
            <a:r>
              <a:rPr lang="en-US" sz="800" b="1">
                <a:solidFill>
                  <a:schemeClr val="tx2"/>
                </a:solidFill>
                <a:latin typeface="Arial" charset="0"/>
              </a:rPr>
              <a:t>From: Techniques in Noninvasive Vascular Diagnosis-3rd Ed. Summer Publishing, LLC, Copyright 2009</a:t>
            </a:r>
          </a:p>
        </p:txBody>
      </p:sp>
    </p:spTree>
  </p:cSld>
  <p:clrMap bg1="dk2" tx1="lt1" bg2="dk1" tx2="lt2" accent1="accent1" accent2="accent2" accent3="accent3" accent4="accent4" accent5="accent5" accent6="accent6" hlink="hlink" folHlink="folHlink"/>
  <p:sldLayoutIdLst>
    <p:sldLayoutId id="2147483920" r:id="rId1"/>
    <p:sldLayoutId id="2147483921" r:id="rId2"/>
    <p:sldLayoutId id="2147483922" r:id="rId3"/>
    <p:sldLayoutId id="2147483923" r:id="rId4"/>
    <p:sldLayoutId id="2147483924" r:id="rId5"/>
    <p:sldLayoutId id="2147483925" r:id="rId6"/>
    <p:sldLayoutId id="2147483926" r:id="rId7"/>
    <p:sldLayoutId id="2147483927" r:id="rId8"/>
    <p:sldLayoutId id="2147483928" r:id="rId9"/>
    <p:sldLayoutId id="2147483929" r:id="rId10"/>
    <p:sldLayoutId id="2147483930" r:id="rId11"/>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defRPr>
      </a:lvl9pPr>
    </p:titleStyle>
    <p:bodyStyle>
      <a:lvl1pPr marL="285750" indent="-285750" algn="l" rtl="0" eaLnBrk="1" fontAlgn="base" hangingPunct="1">
        <a:lnSpc>
          <a:spcPct val="90000"/>
        </a:lnSpc>
        <a:spcBef>
          <a:spcPct val="30000"/>
        </a:spcBef>
        <a:spcAft>
          <a:spcPct val="3000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3000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88450" name="Rectangle 2"/>
          <p:cNvSpPr>
            <a:spLocks noGrp="1" noChangeArrowheads="1"/>
          </p:cNvSpPr>
          <p:nvPr>
            <p:ph type="title"/>
          </p:nvPr>
        </p:nvSpPr>
        <p:spPr bwMode="auto">
          <a:xfrm>
            <a:off x="1389063" y="381000"/>
            <a:ext cx="6365875" cy="762000"/>
          </a:xfrm>
          <a:prstGeom prst="rect">
            <a:avLst/>
          </a:prstGeom>
          <a:noFill/>
          <a:ln w="12700">
            <a:noFill/>
            <a:miter lim="800000"/>
            <a:headEnd/>
            <a:tailEnd/>
          </a:ln>
          <a:effectLst>
            <a:outerShdw blurRad="63500" dist="53882" dir="2700000" algn="ctr" rotWithShape="0">
              <a:srgbClr val="000000">
                <a:alpha val="74998"/>
              </a:srgbClr>
            </a:outerShdw>
          </a:effec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a:p>
        </p:txBody>
      </p:sp>
      <p:sp>
        <p:nvSpPr>
          <p:cNvPr id="15363" name="Rectangle 3"/>
          <p:cNvSpPr>
            <a:spLocks noGrp="1" noChangeArrowheads="1"/>
          </p:cNvSpPr>
          <p:nvPr>
            <p:ph type="body" idx="1"/>
          </p:nvPr>
        </p:nvSpPr>
        <p:spPr bwMode="auto">
          <a:xfrm>
            <a:off x="914400" y="1676400"/>
            <a:ext cx="63658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5365" name="Rectangle 5"/>
          <p:cNvSpPr>
            <a:spLocks noChangeArrowheads="1"/>
          </p:cNvSpPr>
          <p:nvPr/>
        </p:nvSpPr>
        <p:spPr bwMode="auto">
          <a:xfrm>
            <a:off x="3963988" y="6643688"/>
            <a:ext cx="5180012"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800" b="1">
                <a:solidFill>
                  <a:schemeClr val="tx2"/>
                </a:solidFill>
                <a:latin typeface="Helvetica" charset="0"/>
              </a:rPr>
              <a:t>From: Techniques in Noninvasive Vascular Diagnosis-3rd Ed. Summer Publishing, LLC, Copyright 2009</a:t>
            </a:r>
          </a:p>
        </p:txBody>
      </p:sp>
    </p:spTree>
  </p:cSld>
  <p:clrMap bg1="dk2" tx1="lt1" bg2="dk1" tx2="lt2" accent1="accent1" accent2="accent2" accent3="accent3" accent4="accent4" accent5="accent5" accent6="accent6" hlink="hlink" folHlink="folHlink"/>
  <p:sldLayoutIdLst>
    <p:sldLayoutId id="2147483932" r:id="rId1"/>
    <p:sldLayoutId id="2147483933" r:id="rId2"/>
    <p:sldLayoutId id="2147483934" r:id="rId3"/>
    <p:sldLayoutId id="2147483935" r:id="rId4"/>
    <p:sldLayoutId id="2147483936" r:id="rId5"/>
    <p:sldLayoutId id="2147483937" r:id="rId6"/>
    <p:sldLayoutId id="2147483938" r:id="rId7"/>
    <p:sldLayoutId id="2147483939" r:id="rId8"/>
    <p:sldLayoutId id="2147483940" r:id="rId9"/>
    <p:sldLayoutId id="2147483941" r:id="rId10"/>
  </p:sldLayoutIdLst>
  <p:transition xmlns:p14="http://schemas.microsoft.com/office/powerpoint/2010/main">
    <p:random/>
  </p:transition>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mj-lt"/>
          <a:ea typeface="ＭＳ Ｐゴシック" charset="0"/>
          <a:cs typeface="ＭＳ Ｐゴシック" charset="0"/>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9pPr>
    </p:titleStyle>
    <p:bodyStyle>
      <a:lvl1pPr marL="285750" indent="-285750" algn="l" rtl="0" eaLnBrk="1" fontAlgn="base" hangingPunct="1">
        <a:lnSpc>
          <a:spcPct val="90000"/>
        </a:lnSpc>
        <a:spcBef>
          <a:spcPct val="30000"/>
        </a:spcBef>
        <a:spcAft>
          <a:spcPct val="30000"/>
        </a:spcAft>
        <a:buClr>
          <a:srgbClr val="E5405D"/>
        </a:buClr>
        <a:buSzPct val="125000"/>
        <a:buChar char="•"/>
        <a:defRPr sz="3200" b="1">
          <a:solidFill>
            <a:schemeClr val="tx1"/>
          </a:solidFill>
          <a:effectLst>
            <a:outerShdw blurRad="38100" dist="38100" dir="2700000" algn="tl">
              <a:srgbClr val="000000"/>
            </a:outerShdw>
          </a:effectLst>
          <a:latin typeface="+mn-lt"/>
          <a:ea typeface="ＭＳ Ｐゴシック" charset="0"/>
          <a:cs typeface="ＭＳ Ｐゴシック" charset="0"/>
        </a:defRPr>
      </a:lvl1pPr>
      <a:lvl2pPr marL="685800" indent="-228600" algn="l" rtl="0" eaLnBrk="1" fontAlgn="base" hangingPunct="1">
        <a:lnSpc>
          <a:spcPct val="90000"/>
        </a:lnSpc>
        <a:spcBef>
          <a:spcPct val="30000"/>
        </a:spcBef>
        <a:spcAft>
          <a:spcPct val="30000"/>
        </a:spcAft>
        <a:buClr>
          <a:srgbClr val="E5405D"/>
        </a:buClr>
        <a:buSzPct val="100000"/>
        <a:buChar char="•"/>
        <a:defRPr sz="2800" b="1">
          <a:solidFill>
            <a:schemeClr val="tx1"/>
          </a:solidFill>
          <a:effectLst>
            <a:outerShdw blurRad="38100" dist="38100" dir="2700000" algn="tl">
              <a:srgbClr val="000000"/>
            </a:outerShdw>
          </a:effectLst>
          <a:latin typeface="+mn-lt"/>
          <a:ea typeface="ＭＳ Ｐゴシック" pitchFamily="-65" charset="-128"/>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51586" name="Rectangle 2"/>
          <p:cNvSpPr>
            <a:spLocks noGrp="1" noChangeArrowheads="1"/>
          </p:cNvSpPr>
          <p:nvPr>
            <p:ph type="title"/>
          </p:nvPr>
        </p:nvSpPr>
        <p:spPr bwMode="auto">
          <a:xfrm>
            <a:off x="1389063" y="609600"/>
            <a:ext cx="6365875" cy="1143000"/>
          </a:xfrm>
          <a:prstGeom prst="rect">
            <a:avLst/>
          </a:prstGeom>
          <a:noFill/>
          <a:ln w="12700">
            <a:noFill/>
            <a:miter lim="800000"/>
            <a:headEnd/>
            <a:tailEnd/>
          </a:ln>
          <a:effectLst>
            <a:outerShdw blurRad="63500" dist="53882" dir="2700000" algn="ctr" rotWithShape="0">
              <a:schemeClr val="bg2">
                <a:alpha val="74998"/>
              </a:schemeClr>
            </a:outerShdw>
          </a:effec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a:p>
        </p:txBody>
      </p:sp>
      <p:sp>
        <p:nvSpPr>
          <p:cNvPr id="451587" name="Rectangle 3"/>
          <p:cNvSpPr>
            <a:spLocks noGrp="1" noChangeArrowheads="1"/>
          </p:cNvSpPr>
          <p:nvPr>
            <p:ph type="body" idx="1"/>
          </p:nvPr>
        </p:nvSpPr>
        <p:spPr bwMode="auto">
          <a:xfrm>
            <a:off x="1389063" y="1981200"/>
            <a:ext cx="6365875" cy="4114800"/>
          </a:xfrm>
          <a:prstGeom prst="rect">
            <a:avLst/>
          </a:prstGeom>
          <a:noFill/>
          <a:ln w="12700">
            <a:noFill/>
            <a:miter lim="800000"/>
            <a:headEnd/>
            <a:tailEnd/>
          </a:ln>
          <a:effectLst>
            <a:outerShdw blurRad="63500" dist="38099" dir="2700000" algn="ctr" rotWithShape="0">
              <a:schemeClr val="bg2">
                <a:alpha val="74998"/>
              </a:schemeClr>
            </a:outerShdw>
          </a:effec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7652" name="Rectangle 4"/>
          <p:cNvSpPr>
            <a:spLocks noChangeArrowheads="1"/>
          </p:cNvSpPr>
          <p:nvPr/>
        </p:nvSpPr>
        <p:spPr bwMode="auto">
          <a:xfrm>
            <a:off x="3963988" y="6643688"/>
            <a:ext cx="5180012"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800" b="1">
                <a:solidFill>
                  <a:schemeClr val="tx2"/>
                </a:solidFill>
                <a:latin typeface="Helvetica" charset="0"/>
              </a:rPr>
              <a:t>From: Techniques in Noninvasive Vascular Diagnosis-3rd Ed. Summer Publishing, LLC, Copyright 2009</a:t>
            </a:r>
          </a:p>
        </p:txBody>
      </p:sp>
    </p:spTree>
  </p:cSld>
  <p:clrMap bg1="dk2" tx1="lt1" bg2="dk1" tx2="lt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 id="2147483950" r:id="rId8"/>
    <p:sldLayoutId id="2147483951" r:id="rId9"/>
    <p:sldLayoutId id="2147483952" r:id="rId10"/>
  </p:sldLayoutIdLst>
  <p:transition xmlns:p14="http://schemas.microsoft.com/office/powerpoint/2010/main"/>
  <p:txStyles>
    <p:titleStyle>
      <a:lvl1pPr algn="ctr" rtl="0" eaLnBrk="1" fontAlgn="base" hangingPunct="1">
        <a:lnSpc>
          <a:spcPct val="105000"/>
        </a:lnSpc>
        <a:spcBef>
          <a:spcPct val="0"/>
        </a:spcBef>
        <a:spcAft>
          <a:spcPct val="0"/>
        </a:spcAft>
        <a:defRPr sz="4400" b="1">
          <a:solidFill>
            <a:schemeClr val="tx2"/>
          </a:solidFill>
          <a:effectLst>
            <a:outerShdw blurRad="38100" dist="38100" dir="2700000" algn="tl">
              <a:srgbClr val="000000"/>
            </a:outerShdw>
          </a:effectLst>
          <a:latin typeface="+mj-lt"/>
          <a:ea typeface="ＭＳ Ｐゴシック" charset="0"/>
          <a:cs typeface="ＭＳ Ｐゴシック" charset="0"/>
        </a:defRPr>
      </a:lvl1pPr>
      <a:lvl2pPr algn="ctr" rtl="0" eaLnBrk="1" fontAlgn="base" hangingPunct="1">
        <a:lnSpc>
          <a:spcPct val="105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2pPr>
      <a:lvl3pPr algn="ctr" rtl="0" eaLnBrk="1" fontAlgn="base" hangingPunct="1">
        <a:lnSpc>
          <a:spcPct val="105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3pPr>
      <a:lvl4pPr algn="ctr" rtl="0" eaLnBrk="1" fontAlgn="base" hangingPunct="1">
        <a:lnSpc>
          <a:spcPct val="105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4pPr>
      <a:lvl5pPr algn="ctr" rtl="0" eaLnBrk="1" fontAlgn="base" hangingPunct="1">
        <a:lnSpc>
          <a:spcPct val="105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5pPr>
      <a:lvl6pPr marL="457200" algn="ctr" rtl="0" eaLnBrk="1" fontAlgn="base" hangingPunct="1">
        <a:lnSpc>
          <a:spcPct val="105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6pPr>
      <a:lvl7pPr marL="914400" algn="ctr" rtl="0" eaLnBrk="1" fontAlgn="base" hangingPunct="1">
        <a:lnSpc>
          <a:spcPct val="105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7pPr>
      <a:lvl8pPr marL="1371600" algn="ctr" rtl="0" eaLnBrk="1" fontAlgn="base" hangingPunct="1">
        <a:lnSpc>
          <a:spcPct val="105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8pPr>
      <a:lvl9pPr marL="1828800" algn="ctr" rtl="0" eaLnBrk="1" fontAlgn="base" hangingPunct="1">
        <a:lnSpc>
          <a:spcPct val="105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9pPr>
    </p:titleStyle>
    <p:bodyStyle>
      <a:lvl1pPr marL="285750" indent="-285750" algn="l" rtl="0" eaLnBrk="1" fontAlgn="base" hangingPunct="1">
        <a:lnSpc>
          <a:spcPct val="105000"/>
        </a:lnSpc>
        <a:spcBef>
          <a:spcPct val="30000"/>
        </a:spcBef>
        <a:spcAft>
          <a:spcPct val="30000"/>
        </a:spcAft>
        <a:buClr>
          <a:srgbClr val="E5405D"/>
        </a:buClr>
        <a:buSzPct val="125000"/>
        <a:buChar char="•"/>
        <a:defRPr sz="2800" b="1">
          <a:solidFill>
            <a:schemeClr val="tx1"/>
          </a:solidFill>
          <a:effectLst>
            <a:outerShdw blurRad="38100" dist="38100" dir="2700000" algn="tl">
              <a:srgbClr val="000000"/>
            </a:outerShdw>
          </a:effectLst>
          <a:latin typeface="+mn-lt"/>
          <a:ea typeface="ＭＳ Ｐゴシック" charset="0"/>
          <a:cs typeface="ＭＳ Ｐゴシック" charset="0"/>
        </a:defRPr>
      </a:lvl1pPr>
      <a:lvl2pPr marL="685800" indent="-228600" algn="l" rtl="0" eaLnBrk="1" fontAlgn="base" hangingPunct="1">
        <a:lnSpc>
          <a:spcPct val="105000"/>
        </a:lnSpc>
        <a:spcBef>
          <a:spcPct val="30000"/>
        </a:spcBef>
        <a:spcAft>
          <a:spcPct val="0"/>
        </a:spcAft>
        <a:buClr>
          <a:srgbClr val="E5405D"/>
        </a:buClr>
        <a:buSzPct val="100000"/>
        <a:buChar char="•"/>
        <a:defRPr sz="2000" b="1">
          <a:solidFill>
            <a:schemeClr val="tx1"/>
          </a:solidFill>
          <a:effectLst>
            <a:outerShdw blurRad="38100" dist="38100" dir="2700000" algn="tl">
              <a:srgbClr val="000000"/>
            </a:outerShdw>
          </a:effectLst>
          <a:latin typeface="+mn-lt"/>
          <a:ea typeface="ＭＳ Ｐゴシック" pitchFamily="-65" charset="-128"/>
        </a:defRPr>
      </a:lvl2pPr>
      <a:lvl3pPr marL="1143000" indent="-228600" algn="l" rtl="0" eaLnBrk="1" fontAlgn="base" hangingPunct="1">
        <a:lnSpc>
          <a:spcPct val="90000"/>
        </a:lnSpc>
        <a:spcBef>
          <a:spcPct val="30000"/>
        </a:spcBef>
        <a:spcAft>
          <a:spcPct val="0"/>
        </a:spcAft>
        <a:buClr>
          <a:srgbClr val="E5405D"/>
        </a:buClr>
        <a:buSzPct val="100000"/>
        <a:buChar char="•"/>
        <a:defRPr sz="2400" b="1">
          <a:solidFill>
            <a:schemeClr val="tx1"/>
          </a:solidFill>
          <a:effectLst>
            <a:outerShdw blurRad="38100" dist="38100" dir="2700000" algn="tl">
              <a:srgbClr val="000000"/>
            </a:outerShdw>
          </a:effectLst>
          <a:latin typeface="+mn-lt"/>
          <a:ea typeface="ＭＳ Ｐゴシック" pitchFamily="-65" charset="-128"/>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38946" name="Rectangle 2"/>
          <p:cNvSpPr>
            <a:spLocks noGrp="1" noChangeArrowheads="1"/>
          </p:cNvSpPr>
          <p:nvPr>
            <p:ph type="title"/>
          </p:nvPr>
        </p:nvSpPr>
        <p:spPr bwMode="auto">
          <a:xfrm>
            <a:off x="1389063" y="609600"/>
            <a:ext cx="6365875" cy="1143000"/>
          </a:xfrm>
          <a:prstGeom prst="rect">
            <a:avLst/>
          </a:prstGeom>
          <a:noFill/>
          <a:ln>
            <a:noFill/>
          </a:ln>
          <a:effectLst>
            <a:outerShdw blurRad="63500" dist="53882" dir="2700000" algn="ctr" rotWithShape="0">
              <a:srgbClr val="000000">
                <a:alpha val="74998"/>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a:p>
        </p:txBody>
      </p:sp>
      <p:sp>
        <p:nvSpPr>
          <p:cNvPr id="338947" name="Rectangle 3"/>
          <p:cNvSpPr>
            <a:spLocks noGrp="1" noChangeArrowheads="1"/>
          </p:cNvSpPr>
          <p:nvPr>
            <p:ph type="body" idx="1"/>
          </p:nvPr>
        </p:nvSpPr>
        <p:spPr bwMode="auto">
          <a:xfrm>
            <a:off x="1389063" y="1981200"/>
            <a:ext cx="63658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338948" name="Picture 4"/>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0" y="6003925"/>
            <a:ext cx="1050925" cy="85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338949" name="Text Box 5"/>
          <p:cNvSpPr txBox="1">
            <a:spLocks noChangeArrowheads="1"/>
          </p:cNvSpPr>
          <p:nvPr/>
        </p:nvSpPr>
        <p:spPr bwMode="auto">
          <a:xfrm>
            <a:off x="2709863" y="6613525"/>
            <a:ext cx="6434137"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defRPr/>
            </a:pPr>
            <a:r>
              <a:rPr lang="en-US" sz="800" b="1">
                <a:solidFill>
                  <a:schemeClr val="tx2"/>
                </a:solidFill>
                <a:latin typeface="Arial" charset="0"/>
              </a:rPr>
              <a:t>From: Techniques in Noninvasive Vascular Diagnosis-3rd Ed. Summer Publishing, LLC, Copyright 2009</a:t>
            </a:r>
          </a:p>
        </p:txBody>
      </p:sp>
    </p:spTree>
  </p:cSld>
  <p:clrMap bg1="dk2" tx1="lt1" bg2="dk1" tx2="lt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defRPr>
      </a:lvl9pPr>
    </p:titleStyle>
    <p:bodyStyle>
      <a:lvl1pPr marL="285750" indent="-285750" algn="l" rtl="0" eaLnBrk="1" fontAlgn="base" hangingPunct="1">
        <a:lnSpc>
          <a:spcPct val="90000"/>
        </a:lnSpc>
        <a:spcBef>
          <a:spcPct val="30000"/>
        </a:spcBef>
        <a:spcAft>
          <a:spcPct val="3000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3000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88450" name="Rectangle 2"/>
          <p:cNvSpPr>
            <a:spLocks noGrp="1" noChangeArrowheads="1"/>
          </p:cNvSpPr>
          <p:nvPr>
            <p:ph type="title"/>
          </p:nvPr>
        </p:nvSpPr>
        <p:spPr bwMode="auto">
          <a:xfrm>
            <a:off x="1389063" y="381000"/>
            <a:ext cx="6365875" cy="762000"/>
          </a:xfrm>
          <a:prstGeom prst="rect">
            <a:avLst/>
          </a:prstGeom>
          <a:noFill/>
          <a:ln w="12700">
            <a:noFill/>
            <a:miter lim="800000"/>
            <a:headEnd/>
            <a:tailEnd/>
          </a:ln>
          <a:effectLst>
            <a:outerShdw blurRad="63500" dist="53882" dir="2700000" algn="ctr" rotWithShape="0">
              <a:srgbClr val="000000">
                <a:alpha val="74998"/>
              </a:srgbClr>
            </a:outerShdw>
          </a:effec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a:p>
        </p:txBody>
      </p:sp>
      <p:sp>
        <p:nvSpPr>
          <p:cNvPr id="15363" name="Rectangle 3"/>
          <p:cNvSpPr>
            <a:spLocks noGrp="1" noChangeArrowheads="1"/>
          </p:cNvSpPr>
          <p:nvPr>
            <p:ph type="body" idx="1"/>
          </p:nvPr>
        </p:nvSpPr>
        <p:spPr bwMode="auto">
          <a:xfrm>
            <a:off x="914400" y="1676400"/>
            <a:ext cx="63658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5365" name="Rectangle 5"/>
          <p:cNvSpPr>
            <a:spLocks noChangeArrowheads="1"/>
          </p:cNvSpPr>
          <p:nvPr/>
        </p:nvSpPr>
        <p:spPr bwMode="auto">
          <a:xfrm>
            <a:off x="3963988" y="6643688"/>
            <a:ext cx="5180012"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800" b="1">
                <a:solidFill>
                  <a:schemeClr val="tx2"/>
                </a:solidFill>
                <a:latin typeface="Helvetica" charset="0"/>
              </a:rPr>
              <a:t>From: Techniques in Noninvasive Vascular Diagnosis-3rd Ed. Summer Publishing, LLC, Copyright 2009</a:t>
            </a:r>
          </a:p>
        </p:txBody>
      </p:sp>
    </p:spTree>
  </p:cSld>
  <p:clrMap bg1="dk2" tx1="lt1" bg2="dk1" tx2="lt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Lst>
  <p:transition xmlns:p14="http://schemas.microsoft.com/office/powerpoint/2010/main">
    <p:random/>
  </p:transition>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mj-lt"/>
          <a:ea typeface="ＭＳ Ｐゴシック" charset="0"/>
          <a:cs typeface="ＭＳ Ｐゴシック" charset="0"/>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9pPr>
    </p:titleStyle>
    <p:bodyStyle>
      <a:lvl1pPr marL="285750" indent="-285750" algn="l" rtl="0" eaLnBrk="1" fontAlgn="base" hangingPunct="1">
        <a:lnSpc>
          <a:spcPct val="90000"/>
        </a:lnSpc>
        <a:spcBef>
          <a:spcPct val="30000"/>
        </a:spcBef>
        <a:spcAft>
          <a:spcPct val="30000"/>
        </a:spcAft>
        <a:buClr>
          <a:srgbClr val="E5405D"/>
        </a:buClr>
        <a:buSzPct val="125000"/>
        <a:buChar char="•"/>
        <a:defRPr sz="3200" b="1">
          <a:solidFill>
            <a:schemeClr val="tx1"/>
          </a:solidFill>
          <a:effectLst>
            <a:outerShdw blurRad="38100" dist="38100" dir="2700000" algn="tl">
              <a:srgbClr val="000000"/>
            </a:outerShdw>
          </a:effectLst>
          <a:latin typeface="+mn-lt"/>
          <a:ea typeface="ＭＳ Ｐゴシック" charset="0"/>
          <a:cs typeface="ＭＳ Ｐゴシック" charset="0"/>
        </a:defRPr>
      </a:lvl1pPr>
      <a:lvl2pPr marL="685800" indent="-228600" algn="l" rtl="0" eaLnBrk="1" fontAlgn="base" hangingPunct="1">
        <a:lnSpc>
          <a:spcPct val="90000"/>
        </a:lnSpc>
        <a:spcBef>
          <a:spcPct val="30000"/>
        </a:spcBef>
        <a:spcAft>
          <a:spcPct val="30000"/>
        </a:spcAft>
        <a:buClr>
          <a:srgbClr val="E5405D"/>
        </a:buClr>
        <a:buSzPct val="100000"/>
        <a:buChar char="•"/>
        <a:defRPr sz="2800" b="1">
          <a:solidFill>
            <a:schemeClr val="tx1"/>
          </a:solidFill>
          <a:effectLst>
            <a:outerShdw blurRad="38100" dist="38100" dir="2700000" algn="tl">
              <a:srgbClr val="000000"/>
            </a:outerShdw>
          </a:effectLst>
          <a:latin typeface="+mn-lt"/>
          <a:ea typeface="ＭＳ Ｐゴシック" pitchFamily="-65" charset="-128"/>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1389063" y="304800"/>
            <a:ext cx="6365875" cy="1143000"/>
          </a:xfrm>
          <a:prstGeom prst="rect">
            <a:avLst/>
          </a:prstGeom>
          <a:noFill/>
          <a:ln w="12700">
            <a:noFill/>
            <a:miter lim="800000"/>
            <a:headEnd/>
            <a:tailEnd/>
          </a:ln>
          <a:effectLst>
            <a:outerShdw blurRad="63500" dist="53882" dir="2700000" algn="ctr" rotWithShape="0">
              <a:srgbClr val="000000">
                <a:alpha val="74998"/>
              </a:srgbClr>
            </a:outerShdw>
          </a:effec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dirty="0"/>
          </a:p>
        </p:txBody>
      </p:sp>
      <p:sp>
        <p:nvSpPr>
          <p:cNvPr id="1027" name="Rectangle 3"/>
          <p:cNvSpPr>
            <a:spLocks noGrp="1" noChangeArrowheads="1"/>
          </p:cNvSpPr>
          <p:nvPr>
            <p:ph type="body" idx="1"/>
          </p:nvPr>
        </p:nvSpPr>
        <p:spPr bwMode="auto">
          <a:xfrm>
            <a:off x="762000" y="1828800"/>
            <a:ext cx="76200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2" tx1="lt1" bg2="dk1" tx2="lt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Lst>
  <p:transition xmlns:p14="http://schemas.microsoft.com/office/powerpoint/2010/main">
    <p:random/>
  </p:transition>
  <p:timing>
    <p:tnLst>
      <p:par>
        <p:cTn xmlns:p14="http://schemas.microsoft.com/office/powerpoint/2010/main" id="1" dur="indefinite" restart="never" nodeType="tmRoot"/>
      </p:par>
    </p:tnLst>
  </p:timing>
  <p:txStyles>
    <p:titleStyle>
      <a:lvl1pPr algn="ctr" rtl="0" eaLnBrk="1" fontAlgn="base" hangingPunct="1">
        <a:lnSpc>
          <a:spcPct val="90000"/>
        </a:lnSpc>
        <a:spcBef>
          <a:spcPct val="0"/>
        </a:spcBef>
        <a:spcAft>
          <a:spcPct val="0"/>
        </a:spcAft>
        <a:defRPr sz="4400" b="1">
          <a:solidFill>
            <a:schemeClr val="tx2"/>
          </a:solidFill>
          <a:effectLst/>
          <a:latin typeface="Helvetica"/>
          <a:ea typeface="ＭＳ Ｐゴシック" charset="0"/>
          <a:cs typeface="Helvetica"/>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9pPr>
    </p:titleStyle>
    <p:bodyStyle>
      <a:lvl1pPr marL="285750" indent="-285750" algn="l" rtl="0" eaLnBrk="1" fontAlgn="base" hangingPunct="1">
        <a:lnSpc>
          <a:spcPct val="90000"/>
        </a:lnSpc>
        <a:spcBef>
          <a:spcPct val="30000"/>
        </a:spcBef>
        <a:spcAft>
          <a:spcPct val="0"/>
        </a:spcAft>
        <a:buClr>
          <a:srgbClr val="E5405D"/>
        </a:buClr>
        <a:buSzPct val="125000"/>
        <a:buChar char="•"/>
        <a:defRPr sz="3200" b="1">
          <a:solidFill>
            <a:schemeClr val="tx1"/>
          </a:solidFill>
          <a:latin typeface="Helvetica"/>
          <a:ea typeface="ＭＳ Ｐゴシック" charset="0"/>
          <a:cs typeface="Helvetica"/>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36898" name="Rectangle 2"/>
          <p:cNvSpPr>
            <a:spLocks noGrp="1" noChangeArrowheads="1"/>
          </p:cNvSpPr>
          <p:nvPr>
            <p:ph type="title"/>
          </p:nvPr>
        </p:nvSpPr>
        <p:spPr bwMode="auto">
          <a:xfrm>
            <a:off x="1389063" y="609600"/>
            <a:ext cx="6365875" cy="1143000"/>
          </a:xfrm>
          <a:prstGeom prst="rect">
            <a:avLst/>
          </a:prstGeom>
          <a:noFill/>
          <a:ln>
            <a:noFill/>
          </a:ln>
          <a:effectLst>
            <a:outerShdw blurRad="63500" dist="53882" dir="2700000" algn="ctr" rotWithShape="0">
              <a:srgbClr val="000000">
                <a:alpha val="74998"/>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dirty="0"/>
          </a:p>
        </p:txBody>
      </p:sp>
      <p:sp>
        <p:nvSpPr>
          <p:cNvPr id="336899" name="Rectangle 3"/>
          <p:cNvSpPr>
            <a:spLocks noGrp="1" noChangeArrowheads="1"/>
          </p:cNvSpPr>
          <p:nvPr>
            <p:ph type="body" idx="1"/>
          </p:nvPr>
        </p:nvSpPr>
        <p:spPr bwMode="auto">
          <a:xfrm>
            <a:off x="912813" y="2006600"/>
            <a:ext cx="63658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extBox 1"/>
          <p:cNvSpPr txBox="1"/>
          <p:nvPr/>
        </p:nvSpPr>
        <p:spPr>
          <a:xfrm>
            <a:off x="7607300" y="3581400"/>
            <a:ext cx="184666" cy="461665"/>
          </a:xfrm>
          <a:prstGeom prst="rect">
            <a:avLst/>
          </a:prstGeom>
          <a:noFill/>
        </p:spPr>
        <p:txBody>
          <a:bodyPr wrap="none" rtlCol="0">
            <a:spAutoFit/>
          </a:bodyPr>
          <a:lstStyle/>
          <a:p>
            <a:endParaRPr lang="en-US" dirty="0"/>
          </a:p>
        </p:txBody>
      </p:sp>
    </p:spTree>
  </p:cSld>
  <p:clrMap bg1="dk2" tx1="lt1" bg2="dk1" tx2="lt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953" r:id="rId6"/>
    <p:sldLayoutId id="2147483954" r:id="rId7"/>
    <p:sldLayoutId id="2147483955" r:id="rId8"/>
    <p:sldLayoutId id="2147483956" r:id="rId9"/>
  </p:sldLayoutIdLst>
  <p:txStyles>
    <p:titleStyle>
      <a:lvl1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bwMode="auto">
          <a:xfrm>
            <a:off x="1363663" y="444500"/>
            <a:ext cx="63658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dirty="0"/>
          </a:p>
        </p:txBody>
      </p:sp>
      <p:sp>
        <p:nvSpPr>
          <p:cNvPr id="160771" name="Rectangle 3"/>
          <p:cNvSpPr>
            <a:spLocks noGrp="1" noChangeArrowheads="1"/>
          </p:cNvSpPr>
          <p:nvPr>
            <p:ph type="body" idx="1"/>
          </p:nvPr>
        </p:nvSpPr>
        <p:spPr bwMode="auto">
          <a:xfrm>
            <a:off x="912813" y="1816100"/>
            <a:ext cx="7532687"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2" tx1="lt1" bg2="dk1" tx2="lt2" accent1="accent1" accent2="accent2" accent3="accent3" accent4="accent4" accent5="accent5" accent6="accent6" hlink="hlink" folHlink="folHlink"/>
  <p:sldLayoutIdLst>
    <p:sldLayoutId id="2147483769" r:id="rId1"/>
    <p:sldLayoutId id="2147483770" r:id="rId2"/>
    <p:sldLayoutId id="2147483771" r:id="rId3"/>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a:ea typeface="+mj-ea"/>
          <a:cs typeface="Helvetica"/>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Helvetica"/>
          <a:ea typeface="+mn-ea"/>
          <a:cs typeface="Helvetica"/>
        </a:defRPr>
      </a:lvl1pPr>
      <a:lvl2pPr marL="6858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2pPr>
      <a:lvl3pPr marL="11430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3pPr>
      <a:lvl4pPr marL="15430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4pPr>
      <a:lvl5pPr marL="20002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bwMode="auto">
          <a:xfrm>
            <a:off x="1389063" y="609600"/>
            <a:ext cx="63658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a:p>
        </p:txBody>
      </p:sp>
      <p:sp>
        <p:nvSpPr>
          <p:cNvPr id="157699" name="Rectangle 3"/>
          <p:cNvSpPr>
            <a:spLocks noGrp="1" noChangeArrowheads="1"/>
          </p:cNvSpPr>
          <p:nvPr>
            <p:ph type="body" idx="1"/>
          </p:nvPr>
        </p:nvSpPr>
        <p:spPr bwMode="auto">
          <a:xfrm>
            <a:off x="1389063" y="1981200"/>
            <a:ext cx="63658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 bg1="dk2" tx1="lt1" bg2="dk1" tx2="lt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 Id="rId3" Type="http://schemas.openxmlformats.org/officeDocument/2006/relationships/image" Target="../media/image7.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 Id="rId3" Type="http://schemas.openxmlformats.org/officeDocument/2006/relationships/image" Target="../media/image9.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 Id="rId3" Type="http://schemas.openxmlformats.org/officeDocument/2006/relationships/image" Target="../media/image10.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6.xml"/><Relationship Id="rId3" Type="http://schemas.openxmlformats.org/officeDocument/2006/relationships/image" Target="../media/image1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7.xml"/><Relationship Id="rId3" Type="http://schemas.openxmlformats.org/officeDocument/2006/relationships/image" Target="../media/image1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3.jpeg"/></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0.xml"/><Relationship Id="rId3" Type="http://schemas.openxmlformats.org/officeDocument/2006/relationships/image" Target="../media/image1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2.xml"/><Relationship Id="rId3" Type="http://schemas.openxmlformats.org/officeDocument/2006/relationships/image" Target="../media/image17.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3.xml"/><Relationship Id="rId4" Type="http://schemas.openxmlformats.org/officeDocument/2006/relationships/oleObject" Target="../embeddings/oleObject2.bin"/><Relationship Id="rId5" Type="http://schemas.openxmlformats.org/officeDocument/2006/relationships/image" Target="../media/image18.emf"/><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4.xml"/><Relationship Id="rId3" Type="http://schemas.openxmlformats.org/officeDocument/2006/relationships/image" Target="../media/image1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6.xml"/><Relationship Id="rId4" Type="http://schemas.openxmlformats.org/officeDocument/2006/relationships/oleObject" Target="../embeddings/oleObject3.bin"/><Relationship Id="rId5" Type="http://schemas.openxmlformats.org/officeDocument/2006/relationships/image" Target="../media/image20.emf"/><Relationship Id="rId1" Type="http://schemas.openxmlformats.org/officeDocument/2006/relationships/vmlDrawing" Target="../drawings/vmlDrawing3.vml"/><Relationship Id="rId2"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7.xml"/><Relationship Id="rId3" Type="http://schemas.openxmlformats.org/officeDocument/2006/relationships/image" Target="../media/image21.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4" Type="http://schemas.openxmlformats.org/officeDocument/2006/relationships/image" Target="../media/image4.jpeg"/><Relationship Id="rId5" Type="http://schemas.openxmlformats.org/officeDocument/2006/relationships/oleObject" Target="../embeddings/oleObject1.bin"/><Relationship Id="rId6" Type="http://schemas.openxmlformats.org/officeDocument/2006/relationships/image" Target="../media/image3.png"/><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3.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9.xml"/><Relationship Id="rId3" Type="http://schemas.openxmlformats.org/officeDocument/2006/relationships/image" Target="../media/image24.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0.xml"/><Relationship Id="rId3" Type="http://schemas.openxmlformats.org/officeDocument/2006/relationships/image" Target="../media/image25.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1.xml"/><Relationship Id="rId3" Type="http://schemas.openxmlformats.org/officeDocument/2006/relationships/image" Target="../media/image26.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27.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3.xml"/><Relationship Id="rId3" Type="http://schemas.openxmlformats.org/officeDocument/2006/relationships/image" Target="../media/image28.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29.jpeg"/></Relationships>
</file>

<file path=ppt/slides/_rels/slide48.xml.rels><?xml version="1.0" encoding="UTF-8" standalone="yes"?>
<Relationships xmlns="http://schemas.openxmlformats.org/package/2006/relationships"><Relationship Id="rId3" Type="http://schemas.openxmlformats.org/officeDocument/2006/relationships/image" Target="../media/image30.jpeg"/><Relationship Id="rId4" Type="http://schemas.openxmlformats.org/officeDocument/2006/relationships/image" Target="../media/image31.jpeg"/><Relationship Id="rId1" Type="http://schemas.openxmlformats.org/officeDocument/2006/relationships/slideLayout" Target="../slideLayouts/slideLayout6.xml"/><Relationship Id="rId2" Type="http://schemas.openxmlformats.org/officeDocument/2006/relationships/notesSlide" Target="../notesSlides/notesSlide3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38.xml"/><Relationship Id="rId4" Type="http://schemas.openxmlformats.org/officeDocument/2006/relationships/oleObject" Target="../embeddings/oleObject4.bin"/><Relationship Id="rId5" Type="http://schemas.openxmlformats.org/officeDocument/2006/relationships/image" Target="../media/image32.png"/><Relationship Id="rId1" Type="http://schemas.openxmlformats.org/officeDocument/2006/relationships/vmlDrawing" Target="../drawings/vmlDrawing4.vml"/><Relationship Id="rId2"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1.xml"/><Relationship Id="rId3" Type="http://schemas.openxmlformats.org/officeDocument/2006/relationships/image" Target="../media/image33.jpe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3.xml"/><Relationship Id="rId3" Type="http://schemas.openxmlformats.org/officeDocument/2006/relationships/image" Target="../media/image34.png"/></Relationships>
</file>

<file path=ppt/slides/_rels/slide59.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36.png"/><Relationship Id="rId1" Type="http://schemas.openxmlformats.org/officeDocument/2006/relationships/slideLayout" Target="../slideLayouts/slideLayout6.xml"/><Relationship Id="rId2" Type="http://schemas.openxmlformats.org/officeDocument/2006/relationships/notesSlide" Target="../notesSlides/notesSlide4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3" Type="http://schemas.openxmlformats.org/officeDocument/2006/relationships/image" Target="../media/image37.png"/><Relationship Id="rId4" Type="http://schemas.openxmlformats.org/officeDocument/2006/relationships/image" Target="../media/image38.png"/><Relationship Id="rId1" Type="http://schemas.openxmlformats.org/officeDocument/2006/relationships/slideLayout" Target="../slideLayouts/slideLayout7.xml"/><Relationship Id="rId2" Type="http://schemas.openxmlformats.org/officeDocument/2006/relationships/notesSlide" Target="../notesSlides/notesSlide4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image" Target="../media/image39.jpe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2.xml"/><Relationship Id="rId3" Type="http://schemas.openxmlformats.org/officeDocument/2006/relationships/image" Target="../media/image40.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3.xml"/><Relationship Id="rId3" Type="http://schemas.openxmlformats.org/officeDocument/2006/relationships/image" Target="../media/image41.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2.jpe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5.jpe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s>
</file>

<file path=ppt/slides/_rels/slide81.xml.rels><?xml version="1.0" encoding="UTF-8" standalone="yes"?>
<Relationships xmlns="http://schemas.openxmlformats.org/package/2006/relationships"><Relationship Id="rId3" Type="http://schemas.openxmlformats.org/officeDocument/2006/relationships/image" Target="../media/image43.png"/><Relationship Id="rId4" Type="http://schemas.openxmlformats.org/officeDocument/2006/relationships/image" Target="../media/image44.tiff"/><Relationship Id="rId1" Type="http://schemas.openxmlformats.org/officeDocument/2006/relationships/slideLayout" Target="../slideLayouts/slideLayout9.xml"/><Relationship Id="rId2" Type="http://schemas.openxmlformats.org/officeDocument/2006/relationships/notesSlide" Target="../notesSlides/notesSlide6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6.xml"/><Relationship Id="rId3" Type="http://schemas.openxmlformats.org/officeDocument/2006/relationships/image" Target="../media/image45.jpe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6.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9650" name="Rectangle 2"/>
          <p:cNvSpPr>
            <a:spLocks noGrp="1" noChangeArrowheads="1"/>
          </p:cNvSpPr>
          <p:nvPr>
            <p:ph type="title"/>
          </p:nvPr>
        </p:nvSpPr>
        <p:spPr>
          <a:xfrm>
            <a:off x="614364" y="1371600"/>
            <a:ext cx="8042275" cy="1143000"/>
          </a:xfrm>
        </p:spPr>
        <p:txBody>
          <a:bodyPr/>
          <a:lstStyle/>
          <a:p>
            <a:pPr>
              <a:spcBef>
                <a:spcPct val="30000"/>
              </a:spcBef>
              <a:spcAft>
                <a:spcPct val="30000"/>
              </a:spcAft>
            </a:pPr>
            <a:r>
              <a:rPr lang="en-US" sz="2800" dirty="0">
                <a:solidFill>
                  <a:schemeClr val="tx1"/>
                </a:solidFill>
                <a:latin typeface="Comic Sans MS" charset="0"/>
              </a:rPr>
              <a:t>Instructor</a:t>
            </a:r>
            <a:r>
              <a:rPr lang="ja-JP" altLang="en-US" sz="2800" dirty="0">
                <a:solidFill>
                  <a:schemeClr val="tx1"/>
                </a:solidFill>
                <a:latin typeface="Comic Sans MS" charset="0"/>
              </a:rPr>
              <a:t>’</a:t>
            </a:r>
            <a:r>
              <a:rPr lang="en-US" sz="2800">
                <a:solidFill>
                  <a:schemeClr val="tx1"/>
                </a:solidFill>
                <a:latin typeface="Comic Sans MS" charset="0"/>
              </a:rPr>
              <a:t>s Digital </a:t>
            </a:r>
            <a:r>
              <a:rPr lang="en-US" sz="2800" dirty="0">
                <a:solidFill>
                  <a:schemeClr val="tx1"/>
                </a:solidFill>
                <a:latin typeface="Comic Sans MS" charset="0"/>
              </a:rPr>
              <a:t>Curriculum Resource-</a:t>
            </a:r>
            <a:br>
              <a:rPr lang="en-US" sz="2800" dirty="0">
                <a:solidFill>
                  <a:schemeClr val="tx1"/>
                </a:solidFill>
                <a:latin typeface="Comic Sans MS" charset="0"/>
              </a:rPr>
            </a:br>
            <a:r>
              <a:rPr lang="en-US" sz="2800" dirty="0"/>
              <a:t/>
            </a:r>
            <a:br>
              <a:rPr lang="en-US" sz="2800" dirty="0"/>
            </a:br>
            <a:r>
              <a:rPr lang="en-US" sz="2800" dirty="0">
                <a:latin typeface="Comic Sans MS" charset="0"/>
              </a:rPr>
              <a:t>For Techniques in Noninvasive Vascular Diagnosis</a:t>
            </a:r>
            <a:r>
              <a:rPr lang="en-US" sz="2800" dirty="0" smtClean="0">
                <a:latin typeface="Comic Sans MS" charset="0"/>
              </a:rPr>
              <a:t>-4th </a:t>
            </a:r>
            <a:r>
              <a:rPr lang="en-US" sz="2800" dirty="0">
                <a:latin typeface="Comic Sans MS" charset="0"/>
              </a:rPr>
              <a:t>edition. </a:t>
            </a:r>
            <a:r>
              <a:rPr lang="en-US" sz="2800" dirty="0" smtClean="0">
                <a:latin typeface="Comic Sans MS" charset="0"/>
              </a:rPr>
              <a:t/>
            </a:r>
            <a:br>
              <a:rPr lang="en-US" sz="2800" dirty="0" smtClean="0">
                <a:latin typeface="Comic Sans MS" charset="0"/>
              </a:rPr>
            </a:br>
            <a:r>
              <a:rPr lang="en-US" sz="2800" dirty="0"/>
              <a:t/>
            </a:r>
            <a:br>
              <a:rPr lang="en-US" sz="2800" dirty="0"/>
            </a:br>
            <a:r>
              <a:rPr lang="en-US" sz="2000" dirty="0"/>
              <a:t>by Robert J. Daigle, BA, RVT, RVS, FSVU, FSDMS</a:t>
            </a:r>
            <a:br>
              <a:rPr lang="en-US" sz="2000" dirty="0"/>
            </a:br>
            <a:r>
              <a:rPr lang="en-US" sz="2000" dirty="0"/>
              <a:t/>
            </a:r>
            <a:br>
              <a:rPr lang="en-US" sz="2000" dirty="0"/>
            </a:br>
            <a:r>
              <a:rPr lang="en-US" sz="2000" dirty="0"/>
              <a:t>Produced by Summer Publishing. LLC</a:t>
            </a:r>
            <a:endParaRPr lang="en-US" dirty="0"/>
          </a:p>
        </p:txBody>
      </p:sp>
      <p:sp>
        <p:nvSpPr>
          <p:cNvPr id="539651" name="Text Box 3"/>
          <p:cNvSpPr txBox="1">
            <a:spLocks noChangeArrowheads="1"/>
          </p:cNvSpPr>
          <p:nvPr/>
        </p:nvSpPr>
        <p:spPr bwMode="auto">
          <a:xfrm>
            <a:off x="1504950" y="3848102"/>
            <a:ext cx="6159500"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spcBef>
                <a:spcPct val="50000"/>
              </a:spcBef>
            </a:pPr>
            <a:r>
              <a:rPr lang="en-US" sz="1800" b="0">
                <a:solidFill>
                  <a:schemeClr val="tx2"/>
                </a:solidFill>
              </a:rPr>
              <a:t>This collection is designed to aid instructors and students that are using the textbook Techniques in Noninvasive Vascular Diagnosis. Summer Publishing authorizes and licenses the use of this COPYRIGHTED material contained in this collection to the school educational program.  Use of the slides, graphics, case studies or movies for endeavors outside the activities of the school is prohibited without written permission from Summer Publishing.  </a:t>
            </a:r>
          </a:p>
        </p:txBody>
      </p:sp>
    </p:spTree>
    <p:extLst>
      <p:ext uri="{BB962C8B-B14F-4D97-AF65-F5344CB8AC3E}">
        <p14:creationId xmlns:p14="http://schemas.microsoft.com/office/powerpoint/2010/main" val="3203742997"/>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2"/>
          <p:cNvSpPr>
            <a:spLocks noGrp="1" noChangeArrowheads="1"/>
          </p:cNvSpPr>
          <p:nvPr>
            <p:ph type="title"/>
          </p:nvPr>
        </p:nvSpPr>
        <p:spPr/>
        <p:txBody>
          <a:bodyPr/>
          <a:lstStyle/>
          <a:p>
            <a:endParaRPr lang="en-US"/>
          </a:p>
        </p:txBody>
      </p:sp>
      <p:pic>
        <p:nvPicPr>
          <p:cNvPr id="231427" name="Picture 3" descr="willis-rod"/>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181100" y="449263"/>
            <a:ext cx="6781800" cy="5957887"/>
          </a:xfrm>
          <a:prstGeom prst="rect">
            <a:avLst/>
          </a:prstGeom>
          <a:noFill/>
          <a:ln w="2857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231428" name="Text Box 4"/>
          <p:cNvSpPr txBox="1">
            <a:spLocks noChangeArrowheads="1"/>
          </p:cNvSpPr>
          <p:nvPr/>
        </p:nvSpPr>
        <p:spPr bwMode="auto">
          <a:xfrm>
            <a:off x="1611313" y="498475"/>
            <a:ext cx="21478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b="1">
                <a:solidFill>
                  <a:schemeClr val="bg2"/>
                </a:solidFill>
              </a:rPr>
              <a:t>Circle of Willis</a:t>
            </a:r>
          </a:p>
        </p:txBody>
      </p:sp>
      <p:sp>
        <p:nvSpPr>
          <p:cNvPr id="231429" name="Text Box 5"/>
          <p:cNvSpPr txBox="1">
            <a:spLocks noChangeArrowheads="1"/>
          </p:cNvSpPr>
          <p:nvPr/>
        </p:nvSpPr>
        <p:spPr bwMode="auto">
          <a:xfrm>
            <a:off x="4673600" y="609600"/>
            <a:ext cx="7350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000" b="1">
                <a:solidFill>
                  <a:schemeClr val="bg2"/>
                </a:solidFill>
              </a:rPr>
              <a:t>ACA</a:t>
            </a:r>
          </a:p>
        </p:txBody>
      </p:sp>
      <p:sp>
        <p:nvSpPr>
          <p:cNvPr id="231430" name="Text Box 6"/>
          <p:cNvSpPr txBox="1">
            <a:spLocks noChangeArrowheads="1"/>
          </p:cNvSpPr>
          <p:nvPr/>
        </p:nvSpPr>
        <p:spPr bwMode="auto">
          <a:xfrm>
            <a:off x="4876800" y="990600"/>
            <a:ext cx="30067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000" b="1">
                <a:solidFill>
                  <a:schemeClr val="bg2"/>
                </a:solidFill>
              </a:rPr>
              <a:t>anterior communicating a</a:t>
            </a:r>
          </a:p>
        </p:txBody>
      </p:sp>
      <p:sp>
        <p:nvSpPr>
          <p:cNvPr id="231431" name="Text Box 7"/>
          <p:cNvSpPr txBox="1">
            <a:spLocks noChangeArrowheads="1"/>
          </p:cNvSpPr>
          <p:nvPr/>
        </p:nvSpPr>
        <p:spPr bwMode="auto">
          <a:xfrm>
            <a:off x="5334000" y="1371600"/>
            <a:ext cx="22288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000" b="1">
                <a:solidFill>
                  <a:schemeClr val="bg2"/>
                </a:solidFill>
              </a:rPr>
              <a:t>anterior cerebral a</a:t>
            </a:r>
          </a:p>
        </p:txBody>
      </p:sp>
      <p:sp>
        <p:nvSpPr>
          <p:cNvPr id="231432" name="Text Box 8"/>
          <p:cNvSpPr txBox="1">
            <a:spLocks noChangeArrowheads="1"/>
          </p:cNvSpPr>
          <p:nvPr/>
        </p:nvSpPr>
        <p:spPr bwMode="auto">
          <a:xfrm>
            <a:off x="5540375" y="2376488"/>
            <a:ext cx="2089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000" b="1">
                <a:solidFill>
                  <a:schemeClr val="bg2"/>
                </a:solidFill>
              </a:rPr>
              <a:t>middle cerebral a</a:t>
            </a:r>
          </a:p>
        </p:txBody>
      </p:sp>
      <p:sp>
        <p:nvSpPr>
          <p:cNvPr id="231433" name="Text Box 9"/>
          <p:cNvSpPr txBox="1">
            <a:spLocks noChangeArrowheads="1"/>
          </p:cNvSpPr>
          <p:nvPr/>
        </p:nvSpPr>
        <p:spPr bwMode="auto">
          <a:xfrm>
            <a:off x="5029200" y="2743200"/>
            <a:ext cx="29067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000">
                <a:solidFill>
                  <a:schemeClr val="bg2"/>
                </a:solidFill>
              </a:rPr>
              <a:t>posterior communicating a</a:t>
            </a:r>
          </a:p>
        </p:txBody>
      </p:sp>
      <p:sp>
        <p:nvSpPr>
          <p:cNvPr id="231434" name="Text Box 10"/>
          <p:cNvSpPr txBox="1">
            <a:spLocks noChangeArrowheads="1"/>
          </p:cNvSpPr>
          <p:nvPr/>
        </p:nvSpPr>
        <p:spPr bwMode="auto">
          <a:xfrm>
            <a:off x="5214938" y="5105400"/>
            <a:ext cx="137636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000" b="1">
                <a:solidFill>
                  <a:schemeClr val="bg2"/>
                </a:solidFill>
              </a:rPr>
              <a:t>vertebral a</a:t>
            </a:r>
          </a:p>
        </p:txBody>
      </p:sp>
      <p:sp>
        <p:nvSpPr>
          <p:cNvPr id="231435" name="Text Box 11"/>
          <p:cNvSpPr txBox="1">
            <a:spLocks noChangeArrowheads="1"/>
          </p:cNvSpPr>
          <p:nvPr/>
        </p:nvSpPr>
        <p:spPr bwMode="auto">
          <a:xfrm>
            <a:off x="4808538" y="4240213"/>
            <a:ext cx="112236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000" b="1">
                <a:solidFill>
                  <a:schemeClr val="bg2"/>
                </a:solidFill>
              </a:rPr>
              <a:t>basilar a</a:t>
            </a:r>
          </a:p>
        </p:txBody>
      </p:sp>
      <p:sp>
        <p:nvSpPr>
          <p:cNvPr id="231436" name="Text Box 12"/>
          <p:cNvSpPr txBox="1">
            <a:spLocks noChangeArrowheads="1"/>
          </p:cNvSpPr>
          <p:nvPr/>
        </p:nvSpPr>
        <p:spPr bwMode="auto">
          <a:xfrm>
            <a:off x="5080000" y="3859213"/>
            <a:ext cx="23288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000" b="1">
                <a:solidFill>
                  <a:schemeClr val="bg2"/>
                </a:solidFill>
              </a:rPr>
              <a:t>posterior cerebral a</a:t>
            </a:r>
          </a:p>
        </p:txBody>
      </p:sp>
      <p:sp>
        <p:nvSpPr>
          <p:cNvPr id="231437" name="Text Box 13"/>
          <p:cNvSpPr txBox="1">
            <a:spLocks noChangeArrowheads="1"/>
          </p:cNvSpPr>
          <p:nvPr/>
        </p:nvSpPr>
        <p:spPr bwMode="auto">
          <a:xfrm>
            <a:off x="4198938" y="1676400"/>
            <a:ext cx="6492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000" b="1">
                <a:solidFill>
                  <a:schemeClr val="bg2"/>
                </a:solidFill>
              </a:rPr>
              <a:t>ICA</a:t>
            </a:r>
          </a:p>
        </p:txBody>
      </p:sp>
      <p:sp>
        <p:nvSpPr>
          <p:cNvPr id="231438" name="Line 14"/>
          <p:cNvSpPr>
            <a:spLocks noChangeShapeType="1"/>
          </p:cNvSpPr>
          <p:nvPr/>
        </p:nvSpPr>
        <p:spPr bwMode="auto">
          <a:xfrm flipH="1">
            <a:off x="4808538" y="5334000"/>
            <a:ext cx="406400" cy="76200"/>
          </a:xfrm>
          <a:prstGeom prst="line">
            <a:avLst/>
          </a:prstGeom>
          <a:noFill/>
          <a:ln w="50800">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231439" name="Line 15"/>
          <p:cNvSpPr>
            <a:spLocks noChangeShapeType="1"/>
          </p:cNvSpPr>
          <p:nvPr/>
        </p:nvSpPr>
        <p:spPr bwMode="auto">
          <a:xfrm flipH="1">
            <a:off x="4132263" y="5334000"/>
            <a:ext cx="1082675" cy="304800"/>
          </a:xfrm>
          <a:prstGeom prst="line">
            <a:avLst/>
          </a:prstGeom>
          <a:noFill/>
          <a:ln w="50800">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231440" name="Line 16"/>
          <p:cNvSpPr>
            <a:spLocks noChangeShapeType="1"/>
          </p:cNvSpPr>
          <p:nvPr/>
        </p:nvSpPr>
        <p:spPr bwMode="auto">
          <a:xfrm flipH="1">
            <a:off x="4470400" y="4419600"/>
            <a:ext cx="338138" cy="0"/>
          </a:xfrm>
          <a:prstGeom prst="line">
            <a:avLst/>
          </a:prstGeom>
          <a:noFill/>
          <a:ln w="50800">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231441" name="Line 17"/>
          <p:cNvSpPr>
            <a:spLocks noChangeShapeType="1"/>
          </p:cNvSpPr>
          <p:nvPr/>
        </p:nvSpPr>
        <p:spPr bwMode="auto">
          <a:xfrm flipH="1" flipV="1">
            <a:off x="4673600" y="3352800"/>
            <a:ext cx="406400" cy="685800"/>
          </a:xfrm>
          <a:prstGeom prst="line">
            <a:avLst/>
          </a:prstGeom>
          <a:noFill/>
          <a:ln w="50800">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231442" name="Line 18"/>
          <p:cNvSpPr>
            <a:spLocks noChangeShapeType="1"/>
          </p:cNvSpPr>
          <p:nvPr/>
        </p:nvSpPr>
        <p:spPr bwMode="auto">
          <a:xfrm>
            <a:off x="4800600" y="1981200"/>
            <a:ext cx="279400" cy="228600"/>
          </a:xfrm>
          <a:prstGeom prst="line">
            <a:avLst/>
          </a:prstGeom>
          <a:noFill/>
          <a:ln w="50800">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231443" name="Text Box 19"/>
          <p:cNvSpPr txBox="1">
            <a:spLocks noChangeArrowheads="1"/>
          </p:cNvSpPr>
          <p:nvPr/>
        </p:nvSpPr>
        <p:spPr bwMode="auto">
          <a:xfrm>
            <a:off x="4572000" y="3062288"/>
            <a:ext cx="4635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800">
                <a:solidFill>
                  <a:srgbClr val="000000"/>
                </a:solidFill>
                <a:latin typeface="Arial" charset="0"/>
              </a:rPr>
              <a:t>P1</a:t>
            </a:r>
            <a:endParaRPr lang="en-US">
              <a:latin typeface="Arial" charset="0"/>
            </a:endParaRPr>
          </a:p>
        </p:txBody>
      </p:sp>
      <p:sp>
        <p:nvSpPr>
          <p:cNvPr id="231444" name="Text Box 20"/>
          <p:cNvSpPr txBox="1">
            <a:spLocks noChangeArrowheads="1"/>
          </p:cNvSpPr>
          <p:nvPr/>
        </p:nvSpPr>
        <p:spPr bwMode="auto">
          <a:xfrm>
            <a:off x="5562600" y="3062288"/>
            <a:ext cx="4635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800">
                <a:solidFill>
                  <a:srgbClr val="000000"/>
                </a:solidFill>
                <a:latin typeface="Arial" charset="0"/>
              </a:rPr>
              <a:t>P2</a:t>
            </a:r>
            <a:endParaRPr lang="en-US">
              <a:latin typeface="Arial" charset="0"/>
            </a:endParaRPr>
          </a:p>
        </p:txBody>
      </p:sp>
      <p:sp>
        <p:nvSpPr>
          <p:cNvPr id="231445" name="Text Box 21"/>
          <p:cNvSpPr txBox="1">
            <a:spLocks noChangeArrowheads="1"/>
          </p:cNvSpPr>
          <p:nvPr/>
        </p:nvSpPr>
        <p:spPr bwMode="auto">
          <a:xfrm>
            <a:off x="3886200" y="914400"/>
            <a:ext cx="4953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000">
                <a:solidFill>
                  <a:srgbClr val="000000"/>
                </a:solidFill>
                <a:latin typeface="Arial" charset="0"/>
              </a:rPr>
              <a:t>A2</a:t>
            </a:r>
            <a:endParaRPr lang="en-US">
              <a:latin typeface="Arial" charset="0"/>
            </a:endParaRPr>
          </a:p>
        </p:txBody>
      </p:sp>
      <p:sp>
        <p:nvSpPr>
          <p:cNvPr id="231446" name="Text Box 22"/>
          <p:cNvSpPr txBox="1">
            <a:spLocks noChangeArrowheads="1"/>
          </p:cNvSpPr>
          <p:nvPr/>
        </p:nvSpPr>
        <p:spPr bwMode="auto">
          <a:xfrm>
            <a:off x="3581400" y="1371600"/>
            <a:ext cx="4953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000">
                <a:solidFill>
                  <a:srgbClr val="000000"/>
                </a:solidFill>
                <a:latin typeface="Arial" charset="0"/>
              </a:rPr>
              <a:t>A1</a:t>
            </a:r>
            <a:endParaRPr lang="en-US">
              <a:latin typeface="Arial" charset="0"/>
            </a:endParaRPr>
          </a:p>
        </p:txBody>
      </p:sp>
      <p:sp>
        <p:nvSpPr>
          <p:cNvPr id="231447" name="Line 23"/>
          <p:cNvSpPr>
            <a:spLocks noChangeShapeType="1"/>
          </p:cNvSpPr>
          <p:nvPr/>
        </p:nvSpPr>
        <p:spPr bwMode="auto">
          <a:xfrm flipH="1">
            <a:off x="4572000" y="1219200"/>
            <a:ext cx="381000" cy="152400"/>
          </a:xfrm>
          <a:prstGeom prst="line">
            <a:avLst/>
          </a:prstGeom>
          <a:noFill/>
          <a:ln w="5080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31448" name="Line 24"/>
          <p:cNvSpPr>
            <a:spLocks noChangeShapeType="1"/>
          </p:cNvSpPr>
          <p:nvPr/>
        </p:nvSpPr>
        <p:spPr bwMode="auto">
          <a:xfrm flipH="1">
            <a:off x="4876800" y="1524000"/>
            <a:ext cx="533400" cy="76200"/>
          </a:xfrm>
          <a:prstGeom prst="line">
            <a:avLst/>
          </a:prstGeom>
          <a:noFill/>
          <a:ln w="5080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2"/>
          <p:cNvSpPr>
            <a:spLocks noGrp="1" noChangeArrowheads="1"/>
          </p:cNvSpPr>
          <p:nvPr>
            <p:ph type="title"/>
          </p:nvPr>
        </p:nvSpPr>
        <p:spPr>
          <a:xfrm>
            <a:off x="914401" y="393700"/>
            <a:ext cx="7759700" cy="1143000"/>
          </a:xfrm>
        </p:spPr>
        <p:txBody>
          <a:bodyPr/>
          <a:lstStyle/>
          <a:p>
            <a:r>
              <a:rPr lang="en-US" sz="3600" dirty="0">
                <a:effectLst/>
              </a:rPr>
              <a:t>Middle </a:t>
            </a:r>
            <a:r>
              <a:rPr lang="en-US" sz="3600" dirty="0" smtClean="0">
                <a:effectLst/>
              </a:rPr>
              <a:t>Cerebral </a:t>
            </a:r>
            <a:r>
              <a:rPr lang="en-US" sz="3600" dirty="0" smtClean="0"/>
              <a:t>A</a:t>
            </a:r>
            <a:r>
              <a:rPr lang="en-US" sz="3600" dirty="0" smtClean="0">
                <a:effectLst/>
              </a:rPr>
              <a:t>rteries </a:t>
            </a:r>
            <a:r>
              <a:rPr lang="en-US" sz="3600" dirty="0">
                <a:effectLst/>
              </a:rPr>
              <a:t>(MCA)</a:t>
            </a:r>
          </a:p>
        </p:txBody>
      </p:sp>
      <p:sp>
        <p:nvSpPr>
          <p:cNvPr id="187396" name="Rectangle 4"/>
          <p:cNvSpPr>
            <a:spLocks noGrp="1" noChangeArrowheads="1"/>
          </p:cNvSpPr>
          <p:nvPr>
            <p:ph idx="1"/>
          </p:nvPr>
        </p:nvSpPr>
        <p:spPr>
          <a:xfrm>
            <a:off x="908050" y="1770063"/>
            <a:ext cx="4325938" cy="4114800"/>
          </a:xfrm>
        </p:spPr>
        <p:txBody>
          <a:bodyPr/>
          <a:lstStyle/>
          <a:p>
            <a:r>
              <a:rPr lang="en-US" sz="2400" b="0" dirty="0">
                <a:effectLst/>
              </a:rPr>
              <a:t>Course laterally towards the temporal bone with a number of branches.</a:t>
            </a:r>
          </a:p>
          <a:p>
            <a:r>
              <a:rPr lang="en-US" sz="2400" b="0" dirty="0">
                <a:effectLst/>
              </a:rPr>
              <a:t>Carry 75-80% of ICA flow.</a:t>
            </a:r>
          </a:p>
          <a:p>
            <a:r>
              <a:rPr lang="en-US" sz="2400" b="0" dirty="0">
                <a:effectLst/>
              </a:rPr>
              <a:t>Larger than the ACAs.</a:t>
            </a:r>
          </a:p>
          <a:p>
            <a:r>
              <a:rPr lang="en-US" sz="2400" b="0" dirty="0">
                <a:effectLst/>
              </a:rPr>
              <a:t>M1 segment- from the MCA origin to the first branch.</a:t>
            </a:r>
          </a:p>
          <a:p>
            <a:r>
              <a:rPr lang="en-US" sz="2400" b="0" dirty="0"/>
              <a:t>M2 segment, MCA distal to the first branch.</a:t>
            </a:r>
          </a:p>
        </p:txBody>
      </p:sp>
      <p:pic>
        <p:nvPicPr>
          <p:cNvPr id="187397" name="Picture 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508625" y="1984375"/>
            <a:ext cx="3635375" cy="3611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87398" name="Oval 6"/>
          <p:cNvSpPr>
            <a:spLocks noChangeArrowheads="1"/>
          </p:cNvSpPr>
          <p:nvPr/>
        </p:nvSpPr>
        <p:spPr bwMode="auto">
          <a:xfrm>
            <a:off x="6022975" y="2982913"/>
            <a:ext cx="1346200" cy="827087"/>
          </a:xfrm>
          <a:prstGeom prst="ellipse">
            <a:avLst/>
          </a:prstGeom>
          <a:noFill/>
          <a:ln w="508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87399" name="Rectangle 7"/>
          <p:cNvSpPr>
            <a:spLocks noChangeArrowheads="1"/>
          </p:cNvSpPr>
          <p:nvPr/>
        </p:nvSpPr>
        <p:spPr bwMode="auto">
          <a:xfrm>
            <a:off x="2211388" y="6553200"/>
            <a:ext cx="6932612" cy="304800"/>
          </a:xfrm>
          <a:prstGeom prst="rect">
            <a:avLst/>
          </a:prstGeom>
          <a:solidFill>
            <a:srgbClr val="00279F"/>
          </a:solidFill>
          <a:ln w="25400">
            <a:solidFill>
              <a:srgbClr val="00279F"/>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2"/>
          <p:cNvSpPr>
            <a:spLocks noGrp="1" noChangeArrowheads="1"/>
          </p:cNvSpPr>
          <p:nvPr>
            <p:ph type="title"/>
          </p:nvPr>
        </p:nvSpPr>
        <p:spPr>
          <a:xfrm>
            <a:off x="393700" y="411163"/>
            <a:ext cx="8534400" cy="1143000"/>
          </a:xfrm>
        </p:spPr>
        <p:txBody>
          <a:bodyPr/>
          <a:lstStyle/>
          <a:p>
            <a:r>
              <a:rPr lang="en-US" sz="3600" dirty="0"/>
              <a:t>Anterior </a:t>
            </a:r>
            <a:r>
              <a:rPr lang="en-US" sz="3600" dirty="0" smtClean="0"/>
              <a:t>Cerebral Arteries </a:t>
            </a:r>
            <a:r>
              <a:rPr lang="en-US" sz="3600" dirty="0"/>
              <a:t>(ACA)</a:t>
            </a:r>
            <a:endParaRPr lang="en-US" sz="3600" dirty="0">
              <a:solidFill>
                <a:srgbClr val="000000"/>
              </a:solidFill>
              <a:effectLst>
                <a:outerShdw blurRad="38100" dist="38100" dir="2700000" algn="tl">
                  <a:srgbClr val="FFFFFF"/>
                </a:outerShdw>
              </a:effectLst>
            </a:endParaRPr>
          </a:p>
        </p:txBody>
      </p:sp>
      <p:sp>
        <p:nvSpPr>
          <p:cNvPr id="234499" name="Rectangle 3"/>
          <p:cNvSpPr>
            <a:spLocks noGrp="1" noChangeArrowheads="1"/>
          </p:cNvSpPr>
          <p:nvPr>
            <p:ph idx="1"/>
          </p:nvPr>
        </p:nvSpPr>
        <p:spPr>
          <a:xfrm>
            <a:off x="254000" y="1981200"/>
            <a:ext cx="5268913" cy="4114800"/>
          </a:xfrm>
        </p:spPr>
        <p:txBody>
          <a:bodyPr/>
          <a:lstStyle/>
          <a:p>
            <a:r>
              <a:rPr lang="en-US" sz="2400" b="0"/>
              <a:t>Course medially towards the midbrain (A1 segment).</a:t>
            </a:r>
          </a:p>
          <a:p>
            <a:r>
              <a:rPr lang="en-US" sz="2400" b="0"/>
              <a:t>Give rise to the anterior communicating artery (AcoA). This vessel courses between the two ACAs.</a:t>
            </a:r>
            <a:r>
              <a:rPr lang="en-US" sz="2400" b="0">
                <a:latin typeface="Times New Roman" charset="0"/>
              </a:rPr>
              <a:t> </a:t>
            </a:r>
          </a:p>
          <a:p>
            <a:r>
              <a:rPr lang="en-US" sz="2400" b="0"/>
              <a:t>A2 segment then courses anteriorly to supply the anterior segments of the brain.</a:t>
            </a:r>
          </a:p>
        </p:txBody>
      </p:sp>
      <p:pic>
        <p:nvPicPr>
          <p:cNvPr id="234500"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508625" y="1906588"/>
            <a:ext cx="3635375" cy="3611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34501" name="Oval 5"/>
          <p:cNvSpPr>
            <a:spLocks noChangeArrowheads="1"/>
          </p:cNvSpPr>
          <p:nvPr/>
        </p:nvSpPr>
        <p:spPr bwMode="auto">
          <a:xfrm>
            <a:off x="7004050" y="2347913"/>
            <a:ext cx="1346200" cy="1081087"/>
          </a:xfrm>
          <a:prstGeom prst="ellipse">
            <a:avLst/>
          </a:prstGeom>
          <a:noFill/>
          <a:ln w="508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34502" name="Rectangle 6"/>
          <p:cNvSpPr>
            <a:spLocks noChangeArrowheads="1"/>
          </p:cNvSpPr>
          <p:nvPr/>
        </p:nvSpPr>
        <p:spPr bwMode="auto">
          <a:xfrm>
            <a:off x="2211388" y="6553200"/>
            <a:ext cx="6932612" cy="304800"/>
          </a:xfrm>
          <a:prstGeom prst="rect">
            <a:avLst/>
          </a:prstGeom>
          <a:solidFill>
            <a:srgbClr val="00279F"/>
          </a:solidFill>
          <a:ln w="25400">
            <a:solidFill>
              <a:srgbClr val="00279F"/>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194" name="Picture 2" descr="atresisCircle"/>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66800" y="2514600"/>
            <a:ext cx="6858000" cy="3889375"/>
          </a:xfrm>
          <a:prstGeom prst="rect">
            <a:avLst/>
          </a:prstGeom>
          <a:noFill/>
          <a:extLst>
            <a:ext uri="{909E8E84-426E-40dd-AFC4-6F175D3DCCD1}">
              <a14:hiddenFill xmlns:a14="http://schemas.microsoft.com/office/drawing/2010/main">
                <a:solidFill>
                  <a:srgbClr val="FFFFFF"/>
                </a:solidFill>
              </a14:hiddenFill>
            </a:ext>
          </a:extLst>
        </p:spPr>
      </p:pic>
      <p:sp>
        <p:nvSpPr>
          <p:cNvPr id="136195" name="Rectangle 3"/>
          <p:cNvSpPr>
            <a:spLocks noGrp="1" noChangeArrowheads="1"/>
          </p:cNvSpPr>
          <p:nvPr>
            <p:ph type="title"/>
          </p:nvPr>
        </p:nvSpPr>
        <p:spPr>
          <a:xfrm>
            <a:off x="977900" y="571500"/>
            <a:ext cx="7069138" cy="1143000"/>
          </a:xfrm>
        </p:spPr>
        <p:txBody>
          <a:bodyPr/>
          <a:lstStyle/>
          <a:p>
            <a:r>
              <a:rPr lang="en-US" sz="4000" dirty="0" smtClean="0"/>
              <a:t>Incomplete Circle </a:t>
            </a:r>
            <a:r>
              <a:rPr lang="en-US" sz="4000" dirty="0"/>
              <a:t>in </a:t>
            </a:r>
            <a:r>
              <a:rPr lang="en-US" sz="4000" dirty="0" smtClean="0"/>
              <a:t>Patient </a:t>
            </a:r>
            <a:r>
              <a:rPr lang="en-US" sz="4000" dirty="0"/>
              <a:t>with ICA </a:t>
            </a:r>
            <a:r>
              <a:rPr lang="en-US" sz="4000" dirty="0" smtClean="0"/>
              <a:t>Occlusion</a:t>
            </a:r>
            <a:endParaRPr lang="en-US" dirty="0"/>
          </a:p>
        </p:txBody>
      </p:sp>
      <p:sp>
        <p:nvSpPr>
          <p:cNvPr id="136196" name="Text Box 4"/>
          <p:cNvSpPr txBox="1">
            <a:spLocks noChangeArrowheads="1"/>
          </p:cNvSpPr>
          <p:nvPr/>
        </p:nvSpPr>
        <p:spPr bwMode="auto">
          <a:xfrm>
            <a:off x="1736725" y="2022475"/>
            <a:ext cx="18684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a:t>Normal circle</a:t>
            </a:r>
          </a:p>
        </p:txBody>
      </p:sp>
      <p:sp>
        <p:nvSpPr>
          <p:cNvPr id="136197" name="Text Box 5"/>
          <p:cNvSpPr txBox="1">
            <a:spLocks noChangeArrowheads="1"/>
          </p:cNvSpPr>
          <p:nvPr/>
        </p:nvSpPr>
        <p:spPr bwMode="auto">
          <a:xfrm>
            <a:off x="5241925" y="2022475"/>
            <a:ext cx="22748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a:t>Atresic segments</a:t>
            </a:r>
          </a:p>
        </p:txBody>
      </p:sp>
      <p:sp>
        <p:nvSpPr>
          <p:cNvPr id="136198" name="Text Box 6"/>
          <p:cNvSpPr txBox="1">
            <a:spLocks noChangeArrowheads="1"/>
          </p:cNvSpPr>
          <p:nvPr/>
        </p:nvSpPr>
        <p:spPr bwMode="auto">
          <a:xfrm>
            <a:off x="4022725" y="3851275"/>
            <a:ext cx="7096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a:solidFill>
                  <a:srgbClr val="000000"/>
                </a:solidFill>
              </a:rPr>
              <a:t>ICA</a:t>
            </a:r>
            <a:endParaRPr lang="en-US"/>
          </a:p>
        </p:txBody>
      </p:sp>
      <p:sp>
        <p:nvSpPr>
          <p:cNvPr id="136199" name="Text Box 7"/>
          <p:cNvSpPr txBox="1">
            <a:spLocks noChangeArrowheads="1"/>
          </p:cNvSpPr>
          <p:nvPr/>
        </p:nvSpPr>
        <p:spPr bwMode="auto">
          <a:xfrm>
            <a:off x="7239000" y="3886200"/>
            <a:ext cx="7096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a:solidFill>
                  <a:srgbClr val="000000"/>
                </a:solidFill>
              </a:rPr>
              <a:t>ICA</a:t>
            </a:r>
            <a:endParaRPr lang="en-US"/>
          </a:p>
        </p:txBody>
      </p:sp>
      <p:sp>
        <p:nvSpPr>
          <p:cNvPr id="136200" name="Text Box 8"/>
          <p:cNvSpPr txBox="1">
            <a:spLocks noChangeArrowheads="1"/>
          </p:cNvSpPr>
          <p:nvPr/>
        </p:nvSpPr>
        <p:spPr bwMode="auto">
          <a:xfrm>
            <a:off x="1143000" y="3962400"/>
            <a:ext cx="7096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a:solidFill>
                  <a:srgbClr val="000000"/>
                </a:solidFill>
              </a:rPr>
              <a:t>ICA</a:t>
            </a:r>
            <a:endParaRPr lang="en-US"/>
          </a:p>
        </p:txBody>
      </p:sp>
      <p:sp>
        <p:nvSpPr>
          <p:cNvPr id="136201" name="Rectangle 9"/>
          <p:cNvSpPr>
            <a:spLocks noChangeArrowheads="1"/>
          </p:cNvSpPr>
          <p:nvPr/>
        </p:nvSpPr>
        <p:spPr bwMode="auto">
          <a:xfrm>
            <a:off x="2211388" y="6553200"/>
            <a:ext cx="6932612" cy="304800"/>
          </a:xfrm>
          <a:prstGeom prst="rect">
            <a:avLst/>
          </a:prstGeom>
          <a:solidFill>
            <a:srgbClr val="00279F"/>
          </a:solidFill>
          <a:ln w="25400">
            <a:solidFill>
              <a:srgbClr val="00279F"/>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1026"/>
          <p:cNvSpPr>
            <a:spLocks noGrp="1" noChangeArrowheads="1"/>
          </p:cNvSpPr>
          <p:nvPr>
            <p:ph type="title"/>
          </p:nvPr>
        </p:nvSpPr>
        <p:spPr>
          <a:xfrm>
            <a:off x="1371600" y="228600"/>
            <a:ext cx="6365875" cy="1143000"/>
          </a:xfrm>
        </p:spPr>
        <p:txBody>
          <a:bodyPr/>
          <a:lstStyle/>
          <a:p>
            <a:r>
              <a:rPr lang="en-US" sz="3200" dirty="0"/>
              <a:t>Cerebral </a:t>
            </a:r>
            <a:r>
              <a:rPr lang="en-US" sz="3200" dirty="0" smtClean="0"/>
              <a:t>Collateral Pathways</a:t>
            </a:r>
            <a:endParaRPr lang="en-US" dirty="0"/>
          </a:p>
        </p:txBody>
      </p:sp>
      <p:grpSp>
        <p:nvGrpSpPr>
          <p:cNvPr id="236547" name="Group 1027"/>
          <p:cNvGrpSpPr>
            <a:grpSpLocks/>
          </p:cNvGrpSpPr>
          <p:nvPr/>
        </p:nvGrpSpPr>
        <p:grpSpPr bwMode="auto">
          <a:xfrm>
            <a:off x="1295400" y="1143000"/>
            <a:ext cx="6629400" cy="5392738"/>
            <a:chOff x="624" y="480"/>
            <a:chExt cx="4464" cy="3631"/>
          </a:xfrm>
        </p:grpSpPr>
        <p:pic>
          <p:nvPicPr>
            <p:cNvPr id="236548" name="Picture 1028" descr="collateral circ-modified"/>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24" y="480"/>
              <a:ext cx="4464" cy="3631"/>
            </a:xfrm>
            <a:prstGeom prst="rect">
              <a:avLst/>
            </a:prstGeom>
            <a:noFill/>
            <a:ln w="9525">
              <a:solidFill>
                <a:schemeClr val="bg2"/>
              </a:solidFill>
              <a:miter lim="800000"/>
              <a:headEnd/>
              <a:tailEnd/>
            </a:ln>
            <a:extLst>
              <a:ext uri="{909E8E84-426E-40dd-AFC4-6F175D3DCCD1}">
                <a14:hiddenFill xmlns:a14="http://schemas.microsoft.com/office/drawing/2010/main">
                  <a:solidFill>
                    <a:srgbClr val="FFFFFF"/>
                  </a:solidFill>
                </a14:hiddenFill>
              </a:ext>
            </a:extLst>
          </p:spPr>
        </p:pic>
        <p:sp>
          <p:nvSpPr>
            <p:cNvPr id="236549" name="Freeform 1029"/>
            <p:cNvSpPr>
              <a:spLocks/>
            </p:cNvSpPr>
            <p:nvPr/>
          </p:nvSpPr>
          <p:spPr bwMode="auto">
            <a:xfrm>
              <a:off x="2496" y="2592"/>
              <a:ext cx="672" cy="432"/>
            </a:xfrm>
            <a:custGeom>
              <a:avLst/>
              <a:gdLst>
                <a:gd name="T0" fmla="*/ 0 w 672"/>
                <a:gd name="T1" fmla="*/ 432 h 432"/>
                <a:gd name="T2" fmla="*/ 288 w 672"/>
                <a:gd name="T3" fmla="*/ 192 h 432"/>
                <a:gd name="T4" fmla="*/ 576 w 672"/>
                <a:gd name="T5" fmla="*/ 96 h 432"/>
                <a:gd name="T6" fmla="*/ 672 w 672"/>
                <a:gd name="T7" fmla="*/ 0 h 432"/>
              </a:gdLst>
              <a:ahLst/>
              <a:cxnLst>
                <a:cxn ang="0">
                  <a:pos x="T0" y="T1"/>
                </a:cxn>
                <a:cxn ang="0">
                  <a:pos x="T2" y="T3"/>
                </a:cxn>
                <a:cxn ang="0">
                  <a:pos x="T4" y="T5"/>
                </a:cxn>
                <a:cxn ang="0">
                  <a:pos x="T6" y="T7"/>
                </a:cxn>
              </a:cxnLst>
              <a:rect l="0" t="0" r="r" b="b"/>
              <a:pathLst>
                <a:path w="672" h="432">
                  <a:moveTo>
                    <a:pt x="0" y="432"/>
                  </a:moveTo>
                  <a:cubicBezTo>
                    <a:pt x="96" y="340"/>
                    <a:pt x="192" y="248"/>
                    <a:pt x="288" y="192"/>
                  </a:cubicBezTo>
                  <a:cubicBezTo>
                    <a:pt x="384" y="136"/>
                    <a:pt x="512" y="128"/>
                    <a:pt x="576" y="96"/>
                  </a:cubicBezTo>
                  <a:cubicBezTo>
                    <a:pt x="640" y="64"/>
                    <a:pt x="656" y="24"/>
                    <a:pt x="672" y="0"/>
                  </a:cubicBezTo>
                </a:path>
              </a:pathLst>
            </a:custGeom>
            <a:noFill/>
            <a:ln w="57150" cmpd="sng">
              <a:solidFill>
                <a:schemeClr val="bg2"/>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36550" name="Line 1030"/>
            <p:cNvSpPr>
              <a:spLocks noChangeShapeType="1"/>
            </p:cNvSpPr>
            <p:nvPr/>
          </p:nvSpPr>
          <p:spPr bwMode="auto">
            <a:xfrm flipV="1">
              <a:off x="2640" y="2256"/>
              <a:ext cx="432" cy="240"/>
            </a:xfrm>
            <a:prstGeom prst="line">
              <a:avLst/>
            </a:prstGeom>
            <a:noFill/>
            <a:ln w="57150">
              <a:solidFill>
                <a:schemeClr val="bg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36551" name="Freeform 1031"/>
            <p:cNvSpPr>
              <a:spLocks/>
            </p:cNvSpPr>
            <p:nvPr/>
          </p:nvSpPr>
          <p:spPr bwMode="auto">
            <a:xfrm>
              <a:off x="3168" y="816"/>
              <a:ext cx="384" cy="336"/>
            </a:xfrm>
            <a:custGeom>
              <a:avLst/>
              <a:gdLst>
                <a:gd name="T0" fmla="*/ 0 w 384"/>
                <a:gd name="T1" fmla="*/ 0 h 336"/>
                <a:gd name="T2" fmla="*/ 240 w 384"/>
                <a:gd name="T3" fmla="*/ 144 h 336"/>
                <a:gd name="T4" fmla="*/ 384 w 384"/>
                <a:gd name="T5" fmla="*/ 336 h 336"/>
              </a:gdLst>
              <a:ahLst/>
              <a:cxnLst>
                <a:cxn ang="0">
                  <a:pos x="T0" y="T1"/>
                </a:cxn>
                <a:cxn ang="0">
                  <a:pos x="T2" y="T3"/>
                </a:cxn>
                <a:cxn ang="0">
                  <a:pos x="T4" y="T5"/>
                </a:cxn>
              </a:cxnLst>
              <a:rect l="0" t="0" r="r" b="b"/>
              <a:pathLst>
                <a:path w="384" h="336">
                  <a:moveTo>
                    <a:pt x="0" y="0"/>
                  </a:moveTo>
                  <a:cubicBezTo>
                    <a:pt x="88" y="44"/>
                    <a:pt x="176" y="88"/>
                    <a:pt x="240" y="144"/>
                  </a:cubicBezTo>
                  <a:cubicBezTo>
                    <a:pt x="304" y="200"/>
                    <a:pt x="344" y="268"/>
                    <a:pt x="384" y="336"/>
                  </a:cubicBezTo>
                </a:path>
              </a:pathLst>
            </a:custGeom>
            <a:noFill/>
            <a:ln w="57150" cmpd="sng">
              <a:solidFill>
                <a:schemeClr val="bg2"/>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36552" name="Line 1032"/>
            <p:cNvSpPr>
              <a:spLocks noChangeShapeType="1"/>
            </p:cNvSpPr>
            <p:nvPr/>
          </p:nvSpPr>
          <p:spPr bwMode="auto">
            <a:xfrm flipH="1">
              <a:off x="2496" y="1392"/>
              <a:ext cx="576" cy="240"/>
            </a:xfrm>
            <a:prstGeom prst="line">
              <a:avLst/>
            </a:prstGeom>
            <a:noFill/>
            <a:ln w="76200">
              <a:solidFill>
                <a:schemeClr val="bg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36553" name="Freeform 1033"/>
            <p:cNvSpPr>
              <a:spLocks/>
            </p:cNvSpPr>
            <p:nvPr/>
          </p:nvSpPr>
          <p:spPr bwMode="auto">
            <a:xfrm>
              <a:off x="3600" y="1824"/>
              <a:ext cx="56" cy="384"/>
            </a:xfrm>
            <a:custGeom>
              <a:avLst/>
              <a:gdLst>
                <a:gd name="T0" fmla="*/ 0 w 56"/>
                <a:gd name="T1" fmla="*/ 384 h 384"/>
                <a:gd name="T2" fmla="*/ 48 w 56"/>
                <a:gd name="T3" fmla="*/ 144 h 384"/>
                <a:gd name="T4" fmla="*/ 48 w 56"/>
                <a:gd name="T5" fmla="*/ 0 h 384"/>
              </a:gdLst>
              <a:ahLst/>
              <a:cxnLst>
                <a:cxn ang="0">
                  <a:pos x="T0" y="T1"/>
                </a:cxn>
                <a:cxn ang="0">
                  <a:pos x="T2" y="T3"/>
                </a:cxn>
                <a:cxn ang="0">
                  <a:pos x="T4" y="T5"/>
                </a:cxn>
              </a:cxnLst>
              <a:rect l="0" t="0" r="r" b="b"/>
              <a:pathLst>
                <a:path w="56" h="384">
                  <a:moveTo>
                    <a:pt x="0" y="384"/>
                  </a:moveTo>
                  <a:cubicBezTo>
                    <a:pt x="20" y="296"/>
                    <a:pt x="40" y="208"/>
                    <a:pt x="48" y="144"/>
                  </a:cubicBezTo>
                  <a:cubicBezTo>
                    <a:pt x="56" y="80"/>
                    <a:pt x="48" y="32"/>
                    <a:pt x="48" y="0"/>
                  </a:cubicBezTo>
                </a:path>
              </a:pathLst>
            </a:custGeom>
            <a:noFill/>
            <a:ln w="57150" cmpd="sng">
              <a:solidFill>
                <a:schemeClr val="bg2"/>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2"/>
          <p:cNvSpPr>
            <a:spLocks noGrp="1" noChangeArrowheads="1"/>
          </p:cNvSpPr>
          <p:nvPr>
            <p:ph type="title"/>
          </p:nvPr>
        </p:nvSpPr>
        <p:spPr>
          <a:xfrm>
            <a:off x="393700" y="411163"/>
            <a:ext cx="8534400" cy="1143000"/>
          </a:xfrm>
        </p:spPr>
        <p:txBody>
          <a:bodyPr/>
          <a:lstStyle/>
          <a:p>
            <a:r>
              <a:rPr lang="en-US" sz="3600" dirty="0" smtClean="0"/>
              <a:t>Posterior Cerebral Arteries (PCA</a:t>
            </a:r>
            <a:r>
              <a:rPr lang="en-US" sz="3600" dirty="0"/>
              <a:t>)</a:t>
            </a:r>
            <a:endParaRPr lang="en-US" sz="3600" dirty="0">
              <a:solidFill>
                <a:srgbClr val="000000"/>
              </a:solidFill>
              <a:effectLst>
                <a:outerShdw blurRad="38100" dist="38100" dir="2700000" algn="tl">
                  <a:srgbClr val="FFFFFF"/>
                </a:outerShdw>
              </a:effectLst>
            </a:endParaRPr>
          </a:p>
        </p:txBody>
      </p:sp>
      <p:sp>
        <p:nvSpPr>
          <p:cNvPr id="234499" name="Rectangle 3"/>
          <p:cNvSpPr>
            <a:spLocks noGrp="1" noChangeArrowheads="1"/>
          </p:cNvSpPr>
          <p:nvPr>
            <p:ph idx="1"/>
          </p:nvPr>
        </p:nvSpPr>
        <p:spPr>
          <a:xfrm>
            <a:off x="254000" y="1981200"/>
            <a:ext cx="5268913" cy="4114800"/>
          </a:xfrm>
        </p:spPr>
        <p:txBody>
          <a:bodyPr/>
          <a:lstStyle/>
          <a:p>
            <a:r>
              <a:rPr lang="en-US" sz="2400" b="0" dirty="0" smtClean="0"/>
              <a:t>Perfuse posterior hemisphere</a:t>
            </a:r>
            <a:endParaRPr lang="en-US" sz="2400" b="0" dirty="0"/>
          </a:p>
          <a:p>
            <a:r>
              <a:rPr lang="en-US" sz="2400" b="0" dirty="0" smtClean="0"/>
              <a:t>Wrap around the cerebral peduncle.</a:t>
            </a:r>
            <a:r>
              <a:rPr lang="en-US" sz="2400" b="0" dirty="0" smtClean="0">
                <a:latin typeface="Times New Roman" charset="0"/>
              </a:rPr>
              <a:t> </a:t>
            </a:r>
            <a:endParaRPr lang="en-US" sz="2400" b="0" dirty="0">
              <a:latin typeface="Times New Roman" charset="0"/>
            </a:endParaRPr>
          </a:p>
          <a:p>
            <a:r>
              <a:rPr lang="en-US" sz="2400" b="0" dirty="0" smtClean="0"/>
              <a:t>P1 </a:t>
            </a:r>
            <a:r>
              <a:rPr lang="en-US" sz="2400" b="0" dirty="0"/>
              <a:t>segment </a:t>
            </a:r>
            <a:r>
              <a:rPr lang="en-US" sz="2400" b="0" dirty="0" smtClean="0"/>
              <a:t>courses from origin (basilar a.) to posterior communicating artery (</a:t>
            </a:r>
            <a:r>
              <a:rPr lang="en-US" sz="2400" b="0" dirty="0" err="1" smtClean="0"/>
              <a:t>PCoA</a:t>
            </a:r>
            <a:r>
              <a:rPr lang="en-US" sz="2400" b="0" dirty="0" smtClean="0"/>
              <a:t>)</a:t>
            </a:r>
          </a:p>
          <a:p>
            <a:r>
              <a:rPr lang="en-US" sz="2400" b="0" dirty="0" smtClean="0"/>
              <a:t>P2 segment is distal to the </a:t>
            </a:r>
            <a:r>
              <a:rPr lang="en-US" sz="2400" b="0" dirty="0" err="1" smtClean="0"/>
              <a:t>PCoA</a:t>
            </a:r>
            <a:endParaRPr lang="en-US" sz="2400" b="0" dirty="0"/>
          </a:p>
        </p:txBody>
      </p:sp>
      <p:pic>
        <p:nvPicPr>
          <p:cNvPr id="234500"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508625" y="1906588"/>
            <a:ext cx="3635375" cy="3611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34501" name="Oval 5"/>
          <p:cNvSpPr>
            <a:spLocks noChangeArrowheads="1"/>
          </p:cNvSpPr>
          <p:nvPr/>
        </p:nvSpPr>
        <p:spPr bwMode="auto">
          <a:xfrm>
            <a:off x="7181850" y="3452814"/>
            <a:ext cx="1047750" cy="534986"/>
          </a:xfrm>
          <a:prstGeom prst="ellipse">
            <a:avLst/>
          </a:prstGeom>
          <a:noFill/>
          <a:ln w="508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34502" name="Rectangle 6"/>
          <p:cNvSpPr>
            <a:spLocks noChangeArrowheads="1"/>
          </p:cNvSpPr>
          <p:nvPr/>
        </p:nvSpPr>
        <p:spPr bwMode="auto">
          <a:xfrm>
            <a:off x="2211388" y="6553200"/>
            <a:ext cx="6932612" cy="304800"/>
          </a:xfrm>
          <a:prstGeom prst="rect">
            <a:avLst/>
          </a:prstGeom>
          <a:solidFill>
            <a:srgbClr val="00279F"/>
          </a:solidFill>
          <a:ln w="25400">
            <a:solidFill>
              <a:srgbClr val="00279F"/>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Tree>
    <p:extLst>
      <p:ext uri="{BB962C8B-B14F-4D97-AF65-F5344CB8AC3E}">
        <p14:creationId xmlns:p14="http://schemas.microsoft.com/office/powerpoint/2010/main" val="35031194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a:xfrm>
            <a:off x="787400" y="342900"/>
            <a:ext cx="7708900" cy="1143000"/>
          </a:xfrm>
        </p:spPr>
        <p:txBody>
          <a:bodyPr/>
          <a:lstStyle/>
          <a:p>
            <a:r>
              <a:rPr lang="en-US" sz="3600" dirty="0"/>
              <a:t>TCD Windows -</a:t>
            </a:r>
            <a:r>
              <a:rPr lang="en-US" sz="3600" dirty="0" err="1"/>
              <a:t>Transtemporal</a:t>
            </a:r>
            <a:endParaRPr lang="en-US" sz="3600" dirty="0"/>
          </a:p>
        </p:txBody>
      </p:sp>
      <p:sp>
        <p:nvSpPr>
          <p:cNvPr id="135172" name="Rectangle 4"/>
          <p:cNvSpPr>
            <a:spLocks noGrp="1" noChangeArrowheads="1"/>
          </p:cNvSpPr>
          <p:nvPr>
            <p:ph type="body" sz="half" idx="1"/>
          </p:nvPr>
        </p:nvSpPr>
        <p:spPr>
          <a:xfrm>
            <a:off x="558800" y="1739900"/>
            <a:ext cx="4572000" cy="4114800"/>
          </a:xfrm>
        </p:spPr>
        <p:txBody>
          <a:bodyPr/>
          <a:lstStyle/>
          <a:p>
            <a:r>
              <a:rPr lang="en-US" sz="2400" dirty="0" smtClean="0"/>
              <a:t>Over the temporal bone and superior to the </a:t>
            </a:r>
            <a:r>
              <a:rPr lang="en-US" sz="2400" dirty="0" err="1" smtClean="0"/>
              <a:t>zygomatic</a:t>
            </a:r>
            <a:r>
              <a:rPr lang="en-US" sz="2400" dirty="0" smtClean="0"/>
              <a:t> arch (cheek bone)</a:t>
            </a:r>
            <a:endParaRPr lang="en-US" sz="2400" dirty="0"/>
          </a:p>
          <a:p>
            <a:r>
              <a:rPr lang="en-US" sz="2400" dirty="0" smtClean="0"/>
              <a:t>65-70% </a:t>
            </a:r>
            <a:r>
              <a:rPr lang="en-US" sz="2400" dirty="0"/>
              <a:t>l</a:t>
            </a:r>
            <a:r>
              <a:rPr lang="en-US" sz="2400" dirty="0" smtClean="0"/>
              <a:t>oss of ultrasound energy due to bone structure and size of acoustic “window”. </a:t>
            </a:r>
            <a:endParaRPr lang="en-US" sz="2400" dirty="0"/>
          </a:p>
          <a:p>
            <a:r>
              <a:rPr lang="en-US" sz="2400" dirty="0" smtClean="0"/>
              <a:t>No access in 10% of population due to thickness of bone segment</a:t>
            </a:r>
            <a:endParaRPr lang="en-US" sz="2400" dirty="0"/>
          </a:p>
        </p:txBody>
      </p:sp>
      <p:pic>
        <p:nvPicPr>
          <p:cNvPr id="135171" name="Picture 3" descr="TCDWINDOW-DIAGRAM"/>
          <p:cNvPicPr>
            <a:picLocks noGrp="1" noChangeAspect="1" noChangeArrowheads="1"/>
          </p:cNvPicPr>
          <p:nvPr>
            <p:ph type="clipArt" sz="half" idx="2"/>
          </p:nvPr>
        </p:nvPicPr>
        <p:blipFill>
          <a:blip r:embed="rId3" cstate="email">
            <a:extLst>
              <a:ext uri="{28A0092B-C50C-407E-A947-70E740481C1C}">
                <a14:useLocalDpi xmlns:a14="http://schemas.microsoft.com/office/drawing/2010/main"/>
              </a:ext>
            </a:extLst>
          </a:blip>
          <a:srcRect/>
          <a:stretch>
            <a:fillRect/>
          </a:stretch>
        </p:blipFill>
        <p:spPr>
          <a:xfrm>
            <a:off x="5332402" y="1676400"/>
            <a:ext cx="2693997" cy="3149600"/>
          </a:xfrm>
          <a:noFill/>
          <a:ln/>
          <a:effectLst>
            <a:outerShdw blurRad="63500" dist="17961" dir="2700000" algn="ctr" rotWithShape="0">
              <a:srgbClr val="000000">
                <a:alpha val="74998"/>
              </a:srgbClr>
            </a:outerShdw>
          </a:effectLst>
        </p:spPr>
      </p:pic>
      <p:sp>
        <p:nvSpPr>
          <p:cNvPr id="135174" name="Rectangle 6"/>
          <p:cNvSpPr>
            <a:spLocks noChangeArrowheads="1"/>
          </p:cNvSpPr>
          <p:nvPr/>
        </p:nvSpPr>
        <p:spPr bwMode="auto">
          <a:xfrm>
            <a:off x="2211388" y="6553200"/>
            <a:ext cx="6932612" cy="304800"/>
          </a:xfrm>
          <a:prstGeom prst="rect">
            <a:avLst/>
          </a:prstGeom>
          <a:solidFill>
            <a:srgbClr val="00279F"/>
          </a:solidFill>
          <a:ln w="25400">
            <a:solidFill>
              <a:srgbClr val="00279F"/>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Tree>
    <p:extLst>
      <p:ext uri="{BB962C8B-B14F-4D97-AF65-F5344CB8AC3E}">
        <p14:creationId xmlns:p14="http://schemas.microsoft.com/office/powerpoint/2010/main" val="378741831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a:xfrm>
            <a:off x="800100" y="571500"/>
            <a:ext cx="7708900" cy="1143000"/>
          </a:xfrm>
        </p:spPr>
        <p:txBody>
          <a:bodyPr/>
          <a:lstStyle/>
          <a:p>
            <a:r>
              <a:rPr lang="en-US" sz="3600" dirty="0"/>
              <a:t>TCD Windows </a:t>
            </a:r>
            <a:r>
              <a:rPr lang="en-US" sz="3600" dirty="0" smtClean="0"/>
              <a:t>–</a:t>
            </a:r>
            <a:r>
              <a:rPr lang="en-US" sz="3600" dirty="0" err="1" smtClean="0"/>
              <a:t>Transtemporal</a:t>
            </a:r>
            <a:r>
              <a:rPr lang="en-US" sz="3600" dirty="0" smtClean="0"/>
              <a:t/>
            </a:r>
            <a:br>
              <a:rPr lang="en-US" sz="3600" dirty="0" smtClean="0"/>
            </a:br>
            <a:r>
              <a:rPr lang="en-US" sz="2800" dirty="0" smtClean="0"/>
              <a:t>Arteries Accessible</a:t>
            </a:r>
            <a:endParaRPr lang="en-US" sz="2800" dirty="0"/>
          </a:p>
        </p:txBody>
      </p:sp>
      <p:sp>
        <p:nvSpPr>
          <p:cNvPr id="135172" name="Rectangle 4"/>
          <p:cNvSpPr>
            <a:spLocks noGrp="1" noChangeArrowheads="1"/>
          </p:cNvSpPr>
          <p:nvPr>
            <p:ph type="body" sz="half" idx="1"/>
          </p:nvPr>
        </p:nvSpPr>
        <p:spPr>
          <a:xfrm>
            <a:off x="914400" y="1981200"/>
            <a:ext cx="3937000" cy="4114800"/>
          </a:xfrm>
        </p:spPr>
        <p:txBody>
          <a:bodyPr/>
          <a:lstStyle/>
          <a:p>
            <a:r>
              <a:rPr lang="en-US" sz="2400" dirty="0"/>
              <a:t>MCA</a:t>
            </a:r>
          </a:p>
          <a:p>
            <a:r>
              <a:rPr lang="en-US" sz="2400" dirty="0"/>
              <a:t>ACA</a:t>
            </a:r>
          </a:p>
          <a:p>
            <a:r>
              <a:rPr lang="en-US" sz="2400" dirty="0"/>
              <a:t>MCA/ACA </a:t>
            </a:r>
            <a:r>
              <a:rPr lang="en-US" sz="2400" dirty="0" smtClean="0"/>
              <a:t>bifurcation.</a:t>
            </a:r>
            <a:endParaRPr lang="en-US" sz="2400" dirty="0"/>
          </a:p>
          <a:p>
            <a:r>
              <a:rPr lang="en-US" sz="2400" dirty="0"/>
              <a:t>PCA</a:t>
            </a:r>
          </a:p>
          <a:p>
            <a:r>
              <a:rPr lang="en-US" sz="2400" dirty="0"/>
              <a:t>Terminus </a:t>
            </a:r>
            <a:r>
              <a:rPr lang="en-US" sz="2400" dirty="0" smtClean="0"/>
              <a:t>ICA</a:t>
            </a:r>
          </a:p>
          <a:p>
            <a:r>
              <a:rPr lang="en-US" sz="2400" dirty="0" err="1" smtClean="0"/>
              <a:t>PCoA</a:t>
            </a:r>
            <a:r>
              <a:rPr lang="en-US" sz="2400" dirty="0" smtClean="0"/>
              <a:t> and </a:t>
            </a:r>
            <a:r>
              <a:rPr lang="en-US" sz="2400" dirty="0" err="1" smtClean="0"/>
              <a:t>ACoA</a:t>
            </a:r>
            <a:r>
              <a:rPr lang="en-US" sz="2400" dirty="0" smtClean="0"/>
              <a:t> maybe, if functioning as collateral pathways with lots of flow</a:t>
            </a:r>
            <a:endParaRPr lang="en-US" sz="2400" dirty="0"/>
          </a:p>
        </p:txBody>
      </p:sp>
      <p:pic>
        <p:nvPicPr>
          <p:cNvPr id="135171" name="Picture 3" descr="TCDWINDOW-DIAGRAM"/>
          <p:cNvPicPr>
            <a:picLocks noGrp="1" noChangeAspect="1" noChangeArrowheads="1"/>
          </p:cNvPicPr>
          <p:nvPr>
            <p:ph type="clipArt" sz="half" idx="2"/>
          </p:nvPr>
        </p:nvPicPr>
        <p:blipFill>
          <a:blip r:embed="rId3" cstate="email">
            <a:extLst>
              <a:ext uri="{28A0092B-C50C-407E-A947-70E740481C1C}">
                <a14:useLocalDpi xmlns:a14="http://schemas.microsoft.com/office/drawing/2010/main"/>
              </a:ext>
            </a:extLst>
          </a:blip>
          <a:srcRect/>
          <a:stretch>
            <a:fillRect/>
          </a:stretch>
        </p:blipFill>
        <p:spPr>
          <a:xfrm>
            <a:off x="5181600" y="1752600"/>
            <a:ext cx="3454400" cy="4038600"/>
          </a:xfrm>
          <a:noFill/>
          <a:ln/>
          <a:effectLst>
            <a:outerShdw blurRad="63500" dist="17961" dir="2700000" algn="ctr" rotWithShape="0">
              <a:srgbClr val="000000">
                <a:alpha val="74998"/>
              </a:srgbClr>
            </a:outerShdw>
          </a:effectLst>
        </p:spPr>
      </p:pic>
      <p:sp>
        <p:nvSpPr>
          <p:cNvPr id="135173" name="Text Box 5"/>
          <p:cNvSpPr txBox="1">
            <a:spLocks noChangeArrowheads="1"/>
          </p:cNvSpPr>
          <p:nvPr/>
        </p:nvSpPr>
        <p:spPr bwMode="auto">
          <a:xfrm>
            <a:off x="5318125" y="4938713"/>
            <a:ext cx="1539875"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r>
              <a:rPr lang="en-US" sz="1600">
                <a:solidFill>
                  <a:srgbClr val="000000"/>
                </a:solidFill>
              </a:rPr>
              <a:t>1. posterior </a:t>
            </a:r>
          </a:p>
          <a:p>
            <a:r>
              <a:rPr lang="en-US" sz="1600">
                <a:solidFill>
                  <a:srgbClr val="000000"/>
                </a:solidFill>
              </a:rPr>
              <a:t>2.  middle</a:t>
            </a:r>
          </a:p>
          <a:p>
            <a:r>
              <a:rPr lang="en-US" sz="1600">
                <a:solidFill>
                  <a:srgbClr val="000000"/>
                </a:solidFill>
              </a:rPr>
              <a:t>3. anterior</a:t>
            </a:r>
            <a:endParaRPr lang="en-US"/>
          </a:p>
        </p:txBody>
      </p:sp>
      <p:sp>
        <p:nvSpPr>
          <p:cNvPr id="135174" name="Rectangle 6"/>
          <p:cNvSpPr>
            <a:spLocks noChangeArrowheads="1"/>
          </p:cNvSpPr>
          <p:nvPr/>
        </p:nvSpPr>
        <p:spPr bwMode="auto">
          <a:xfrm>
            <a:off x="2211388" y="6553200"/>
            <a:ext cx="6932612" cy="304800"/>
          </a:xfrm>
          <a:prstGeom prst="rect">
            <a:avLst/>
          </a:prstGeom>
          <a:solidFill>
            <a:srgbClr val="00279F"/>
          </a:solidFill>
          <a:ln w="25400">
            <a:solidFill>
              <a:srgbClr val="00279F"/>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Rectangle 3"/>
          <p:cNvSpPr>
            <a:spLocks noGrp="1" noChangeArrowheads="1"/>
          </p:cNvSpPr>
          <p:nvPr>
            <p:ph type="title"/>
          </p:nvPr>
        </p:nvSpPr>
        <p:spPr>
          <a:xfrm>
            <a:off x="914400" y="368300"/>
            <a:ext cx="7772400" cy="1143000"/>
          </a:xfrm>
        </p:spPr>
        <p:txBody>
          <a:bodyPr/>
          <a:lstStyle/>
          <a:p>
            <a:r>
              <a:rPr lang="en-US" dirty="0"/>
              <a:t>TCD Windows </a:t>
            </a:r>
            <a:r>
              <a:rPr lang="en-US" dirty="0" smtClean="0"/>
              <a:t>- </a:t>
            </a:r>
            <a:r>
              <a:rPr lang="en-US" dirty="0" err="1" smtClean="0"/>
              <a:t>Transorbital</a:t>
            </a:r>
            <a:endParaRPr lang="en-US" sz="6600" dirty="0"/>
          </a:p>
        </p:txBody>
      </p:sp>
      <p:sp>
        <p:nvSpPr>
          <p:cNvPr id="3" name="Content Placeholder 2"/>
          <p:cNvSpPr>
            <a:spLocks noGrp="1"/>
          </p:cNvSpPr>
          <p:nvPr>
            <p:ph idx="1"/>
          </p:nvPr>
        </p:nvSpPr>
        <p:spPr>
          <a:xfrm>
            <a:off x="914400" y="1612900"/>
            <a:ext cx="7200900" cy="4114800"/>
          </a:xfrm>
        </p:spPr>
        <p:txBody>
          <a:bodyPr/>
          <a:lstStyle/>
          <a:p>
            <a:r>
              <a:rPr lang="en-US" dirty="0" smtClean="0"/>
              <a:t>ICA siphon</a:t>
            </a:r>
          </a:p>
          <a:p>
            <a:r>
              <a:rPr lang="en-US" dirty="0"/>
              <a:t>O</a:t>
            </a:r>
            <a:r>
              <a:rPr lang="en-US" dirty="0" smtClean="0"/>
              <a:t>phthalmic artery</a:t>
            </a:r>
          </a:p>
          <a:p>
            <a:r>
              <a:rPr lang="en-US" dirty="0" smtClean="0"/>
              <a:t>Must use very low Doppler output  power for this window</a:t>
            </a:r>
            <a:endParaRPr lang="en-US" dirty="0"/>
          </a:p>
        </p:txBody>
      </p:sp>
      <p:sp>
        <p:nvSpPr>
          <p:cNvPr id="59396" name="Rectangle 4"/>
          <p:cNvSpPr>
            <a:spLocks noChangeArrowheads="1"/>
          </p:cNvSpPr>
          <p:nvPr/>
        </p:nvSpPr>
        <p:spPr bwMode="auto">
          <a:xfrm>
            <a:off x="2211388" y="6553200"/>
            <a:ext cx="6932612" cy="304800"/>
          </a:xfrm>
          <a:prstGeom prst="rect">
            <a:avLst/>
          </a:prstGeom>
          <a:solidFill>
            <a:srgbClr val="00279F"/>
          </a:solidFill>
          <a:ln w="25400">
            <a:solidFill>
              <a:srgbClr val="00279F"/>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pic>
        <p:nvPicPr>
          <p:cNvPr id="2" name="Picture 1" descr="Transorbit anat-150.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361578" y="3937000"/>
            <a:ext cx="4166945" cy="2273300"/>
          </a:xfrm>
          <a:prstGeom prst="rect">
            <a:avLst/>
          </a:prstGeom>
        </p:spPr>
      </p:pic>
      <p:sp>
        <p:nvSpPr>
          <p:cNvPr id="4" name="Right Arrow 3"/>
          <p:cNvSpPr/>
          <p:nvPr/>
        </p:nvSpPr>
        <p:spPr>
          <a:xfrm>
            <a:off x="2184400" y="4699000"/>
            <a:ext cx="1104900" cy="215900"/>
          </a:xfrm>
          <a:prstGeom prst="rightArrow">
            <a:avLst/>
          </a:prstGeom>
          <a:solidFill>
            <a:schemeClr val="accent2"/>
          </a:solidFill>
          <a:ln>
            <a:solidFill>
              <a:srgbClr val="00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716540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a:xfrm>
            <a:off x="774700" y="685800"/>
            <a:ext cx="8110538" cy="1143000"/>
          </a:xfrm>
        </p:spPr>
        <p:txBody>
          <a:bodyPr/>
          <a:lstStyle/>
          <a:p>
            <a:r>
              <a:rPr lang="en-US" sz="4000" dirty="0" smtClean="0"/>
              <a:t>TCD Windows-</a:t>
            </a:r>
            <a:r>
              <a:rPr lang="en-US" sz="4000" dirty="0" err="1" smtClean="0"/>
              <a:t>Suboccipital</a:t>
            </a:r>
            <a:r>
              <a:rPr lang="en-US" sz="4000" dirty="0" smtClean="0"/>
              <a:t> – Foramen </a:t>
            </a:r>
            <a:r>
              <a:rPr lang="en-US" dirty="0"/>
              <a:t>M</a:t>
            </a:r>
            <a:r>
              <a:rPr lang="en-US" sz="4000" dirty="0" smtClean="0"/>
              <a:t>agnum</a:t>
            </a:r>
            <a:r>
              <a:rPr lang="en-US" sz="4000" dirty="0"/>
              <a:t/>
            </a:r>
            <a:br>
              <a:rPr lang="en-US" sz="4000" dirty="0"/>
            </a:br>
            <a:endParaRPr lang="en-US" dirty="0"/>
          </a:p>
        </p:txBody>
      </p:sp>
      <p:sp>
        <p:nvSpPr>
          <p:cNvPr id="137221" name="Rectangle 5"/>
          <p:cNvSpPr>
            <a:spLocks noGrp="1" noChangeArrowheads="1"/>
          </p:cNvSpPr>
          <p:nvPr>
            <p:ph idx="1"/>
          </p:nvPr>
        </p:nvSpPr>
        <p:spPr>
          <a:xfrm>
            <a:off x="1282700" y="1816100"/>
            <a:ext cx="6365875" cy="1219200"/>
          </a:xfrm>
        </p:spPr>
        <p:txBody>
          <a:bodyPr/>
          <a:lstStyle/>
          <a:p>
            <a:r>
              <a:rPr lang="en-US" dirty="0" smtClean="0"/>
              <a:t>Basilar artery</a:t>
            </a:r>
            <a:endParaRPr lang="en-US" dirty="0"/>
          </a:p>
          <a:p>
            <a:r>
              <a:rPr lang="en-US" dirty="0" smtClean="0"/>
              <a:t>Vertebral arteries</a:t>
            </a:r>
            <a:endParaRPr lang="en-US" dirty="0"/>
          </a:p>
        </p:txBody>
      </p:sp>
      <p:pic>
        <p:nvPicPr>
          <p:cNvPr id="137219" name="Picture 3" descr="hpTCD-V-B"/>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406900" y="2959100"/>
            <a:ext cx="3228975" cy="3429000"/>
          </a:xfrm>
          <a:prstGeom prst="rect">
            <a:avLst/>
          </a:prstGeom>
          <a:noFill/>
          <a:extLst>
            <a:ext uri="{909E8E84-426E-40dd-AFC4-6F175D3DCCD1}">
              <a14:hiddenFill xmlns:a14="http://schemas.microsoft.com/office/drawing/2010/main">
                <a:solidFill>
                  <a:srgbClr val="FFFFFF"/>
                </a:solidFill>
              </a14:hiddenFill>
            </a:ext>
          </a:extLst>
        </p:spPr>
      </p:pic>
      <p:pic>
        <p:nvPicPr>
          <p:cNvPr id="137220" name="Picture 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77900" y="3340100"/>
            <a:ext cx="3200400" cy="2501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37222" name="Rectangle 6"/>
          <p:cNvSpPr>
            <a:spLocks noChangeArrowheads="1"/>
          </p:cNvSpPr>
          <p:nvPr/>
        </p:nvSpPr>
        <p:spPr bwMode="auto">
          <a:xfrm>
            <a:off x="2211388" y="6553200"/>
            <a:ext cx="6932612" cy="304800"/>
          </a:xfrm>
          <a:prstGeom prst="rect">
            <a:avLst/>
          </a:prstGeom>
          <a:solidFill>
            <a:srgbClr val="00279F"/>
          </a:solidFill>
          <a:ln w="25400">
            <a:solidFill>
              <a:srgbClr val="00279F"/>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Tree>
    <p:extLst>
      <p:ext uri="{BB962C8B-B14F-4D97-AF65-F5344CB8AC3E}">
        <p14:creationId xmlns:p14="http://schemas.microsoft.com/office/powerpoint/2010/main" val="9598771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1026"/>
          <p:cNvSpPr>
            <a:spLocks noGrp="1" noChangeArrowheads="1"/>
          </p:cNvSpPr>
          <p:nvPr>
            <p:ph type="ctrTitle"/>
          </p:nvPr>
        </p:nvSpPr>
        <p:spPr/>
        <p:txBody>
          <a:bodyPr/>
          <a:lstStyle/>
          <a:p>
            <a:r>
              <a:rPr lang="en-US" sz="4000" dirty="0"/>
              <a:t>Chapter </a:t>
            </a:r>
            <a:r>
              <a:rPr lang="en-US" sz="4000" dirty="0" smtClean="0"/>
              <a:t>15. </a:t>
            </a:r>
            <a:r>
              <a:rPr lang="en-US" sz="4000" dirty="0"/>
              <a:t/>
            </a:r>
            <a:br>
              <a:rPr lang="en-US" sz="4000" dirty="0"/>
            </a:br>
            <a:r>
              <a:rPr lang="en-US" sz="4000" dirty="0"/>
              <a:t> </a:t>
            </a:r>
            <a:r>
              <a:rPr lang="en-US" dirty="0" err="1"/>
              <a:t>Transcranial</a:t>
            </a:r>
            <a:r>
              <a:rPr lang="en-US" dirty="0"/>
              <a:t> Doppler</a:t>
            </a:r>
            <a:r>
              <a:rPr lang="en-US" sz="4000" dirty="0"/>
              <a:t> </a:t>
            </a:r>
            <a:br>
              <a:rPr lang="en-US" sz="4000" dirty="0"/>
            </a:br>
            <a:r>
              <a:rPr lang="en-US" dirty="0"/>
              <a:t/>
            </a:r>
            <a:br>
              <a:rPr lang="en-US" dirty="0"/>
            </a:br>
            <a:r>
              <a:rPr lang="en-US" sz="3200" dirty="0"/>
              <a:t>Techniques In Noninvasive Vascular </a:t>
            </a:r>
            <a:r>
              <a:rPr lang="en-US" sz="3200" dirty="0" smtClean="0"/>
              <a:t>Diagnosis </a:t>
            </a:r>
            <a:r>
              <a:rPr lang="en-US" smtClean="0"/>
              <a:t>-  </a:t>
            </a:r>
            <a:r>
              <a:rPr lang="en-US" sz="2800" smtClean="0"/>
              <a:t>4th </a:t>
            </a:r>
            <a:r>
              <a:rPr lang="en-US" sz="2800" dirty="0"/>
              <a:t>edition</a:t>
            </a:r>
            <a:r>
              <a:rPr lang="en-US" dirty="0"/>
              <a:t/>
            </a:r>
            <a:br>
              <a:rPr lang="en-US" dirty="0"/>
            </a:br>
            <a:r>
              <a:rPr lang="en-US" dirty="0"/>
              <a:t/>
            </a:r>
            <a:br>
              <a:rPr lang="en-US" dirty="0"/>
            </a:br>
            <a:endParaRPr lang="en-US" dirty="0"/>
          </a:p>
        </p:txBody>
      </p:sp>
      <p:sp>
        <p:nvSpPr>
          <p:cNvPr id="2" name="Subtitle 1"/>
          <p:cNvSpPr>
            <a:spLocks noGrp="1"/>
          </p:cNvSpPr>
          <p:nvPr>
            <p:ph type="subTitle" idx="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1054101" y="381000"/>
            <a:ext cx="7099300" cy="1143000"/>
          </a:xfrm>
        </p:spPr>
        <p:txBody>
          <a:bodyPr/>
          <a:lstStyle/>
          <a:p>
            <a:r>
              <a:rPr lang="en-US" sz="4000" dirty="0"/>
              <a:t>Circle of Willis Anomalies</a:t>
            </a:r>
          </a:p>
        </p:txBody>
      </p:sp>
      <p:sp>
        <p:nvSpPr>
          <p:cNvPr id="40963" name="Rectangle 3"/>
          <p:cNvSpPr>
            <a:spLocks noGrp="1" noChangeArrowheads="1"/>
          </p:cNvSpPr>
          <p:nvPr>
            <p:ph type="body" sz="half" idx="1"/>
          </p:nvPr>
        </p:nvSpPr>
        <p:spPr>
          <a:xfrm>
            <a:off x="381000" y="1828800"/>
            <a:ext cx="7620000" cy="1905000"/>
          </a:xfrm>
        </p:spPr>
        <p:txBody>
          <a:bodyPr/>
          <a:lstStyle/>
          <a:p>
            <a:r>
              <a:rPr lang="en-US" sz="2400"/>
              <a:t>50% of population have an intact  and functioning circle (estimated)</a:t>
            </a:r>
          </a:p>
          <a:p>
            <a:r>
              <a:rPr lang="en-US" sz="2400"/>
              <a:t>Only 25 % have the classic configuration</a:t>
            </a:r>
          </a:p>
        </p:txBody>
      </p:sp>
      <p:pic>
        <p:nvPicPr>
          <p:cNvPr id="40967" name="Picture 7" descr="3-circleanomalies"/>
          <p:cNvPicPr>
            <a:picLocks noGrp="1" noChangeAspect="1" noChangeArrowheads="1"/>
          </p:cNvPicPr>
          <p:nvPr>
            <p:ph sz="half" idx="2"/>
          </p:nvPr>
        </p:nvPicPr>
        <p:blipFill>
          <a:blip r:embed="rId3" cstate="email">
            <a:extLst>
              <a:ext uri="{28A0092B-C50C-407E-A947-70E740481C1C}">
                <a14:useLocalDpi xmlns:a14="http://schemas.microsoft.com/office/drawing/2010/main"/>
              </a:ext>
            </a:extLst>
          </a:blip>
          <a:srcRect/>
          <a:stretch>
            <a:fillRect/>
          </a:stretch>
        </p:blipFill>
        <p:spPr>
          <a:xfrm>
            <a:off x="838200" y="3733800"/>
            <a:ext cx="7239000" cy="2028825"/>
          </a:xfr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5921" dir="2700000" algn="ctr" rotWithShape="0">
                    <a:srgbClr val="808080">
                      <a:alpha val="74998"/>
                    </a:srgbClr>
                  </a:outerShdw>
                </a:effectLst>
              </a14:hiddenEffects>
            </a:ext>
          </a:extLst>
        </p:spPr>
      </p:pic>
      <p:sp>
        <p:nvSpPr>
          <p:cNvPr id="40968" name="Rectangle 8"/>
          <p:cNvSpPr>
            <a:spLocks noChangeArrowheads="1"/>
          </p:cNvSpPr>
          <p:nvPr/>
        </p:nvSpPr>
        <p:spPr bwMode="auto">
          <a:xfrm>
            <a:off x="2211388" y="6553200"/>
            <a:ext cx="6932612" cy="304800"/>
          </a:xfrm>
          <a:prstGeom prst="rect">
            <a:avLst/>
          </a:prstGeom>
          <a:solidFill>
            <a:srgbClr val="00279F"/>
          </a:solidFill>
          <a:ln w="25400">
            <a:solidFill>
              <a:srgbClr val="00279F"/>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TCD Method- MCA</a:t>
            </a:r>
            <a:endParaRPr lang="en-US" dirty="0"/>
          </a:p>
        </p:txBody>
      </p:sp>
      <p:sp>
        <p:nvSpPr>
          <p:cNvPr id="6" name="Content Placeholder 5"/>
          <p:cNvSpPr>
            <a:spLocks noGrp="1"/>
          </p:cNvSpPr>
          <p:nvPr>
            <p:ph idx="1"/>
          </p:nvPr>
        </p:nvSpPr>
        <p:spPr>
          <a:xfrm>
            <a:off x="914400" y="1651000"/>
            <a:ext cx="7912100" cy="4114800"/>
          </a:xfrm>
        </p:spPr>
        <p:txBody>
          <a:bodyPr/>
          <a:lstStyle/>
          <a:p>
            <a:r>
              <a:rPr lang="en-US" dirty="0" smtClean="0"/>
              <a:t>Patient supine, operator at head of bed</a:t>
            </a:r>
          </a:p>
          <a:p>
            <a:r>
              <a:rPr lang="en-US" dirty="0" smtClean="0"/>
              <a:t>Apply gel to temporal region</a:t>
            </a:r>
          </a:p>
          <a:p>
            <a:r>
              <a:rPr lang="en-US" dirty="0" smtClean="0"/>
              <a:t>Use a large sample volume, 5-10 mm</a:t>
            </a:r>
          </a:p>
          <a:p>
            <a:r>
              <a:rPr lang="en-US" dirty="0" smtClean="0"/>
              <a:t>Set sample volume depth to 50 mm</a:t>
            </a:r>
          </a:p>
          <a:p>
            <a:r>
              <a:rPr lang="en-US" dirty="0" smtClean="0"/>
              <a:t>Use a “flashlight” technique moving transducer to locate the MCA</a:t>
            </a:r>
          </a:p>
          <a:p>
            <a:r>
              <a:rPr lang="en-US" dirty="0" smtClean="0"/>
              <a:t>MCA Flow should be towards the Doppler beam</a:t>
            </a:r>
            <a:endParaRPr lang="en-US" dirty="0"/>
          </a:p>
        </p:txBody>
      </p:sp>
    </p:spTree>
    <p:extLst>
      <p:ext uri="{BB962C8B-B14F-4D97-AF65-F5344CB8AC3E}">
        <p14:creationId xmlns:p14="http://schemas.microsoft.com/office/powerpoint/2010/main" val="4574744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TCD Method</a:t>
            </a:r>
            <a:endParaRPr lang="en-US" dirty="0"/>
          </a:p>
        </p:txBody>
      </p:sp>
      <p:sp>
        <p:nvSpPr>
          <p:cNvPr id="6" name="Content Placeholder 5"/>
          <p:cNvSpPr>
            <a:spLocks noGrp="1"/>
          </p:cNvSpPr>
          <p:nvPr>
            <p:ph idx="1"/>
          </p:nvPr>
        </p:nvSpPr>
        <p:spPr>
          <a:xfrm>
            <a:off x="914400" y="1600200"/>
            <a:ext cx="7200900" cy="4114800"/>
          </a:xfrm>
        </p:spPr>
        <p:txBody>
          <a:bodyPr/>
          <a:lstStyle/>
          <a:p>
            <a:r>
              <a:rPr lang="en-US" dirty="0" smtClean="0"/>
              <a:t>Optimize Doppler signal and record waveforms</a:t>
            </a:r>
          </a:p>
          <a:p>
            <a:r>
              <a:rPr lang="en-US" dirty="0" smtClean="0"/>
              <a:t>Do not angle correct, leave the angle cursor set to zero (parallel with the Doppler line.</a:t>
            </a:r>
          </a:p>
          <a:p>
            <a:r>
              <a:rPr lang="en-US" dirty="0" smtClean="0"/>
              <a:t> Measure peak mean velocity</a:t>
            </a:r>
          </a:p>
          <a:p>
            <a:r>
              <a:rPr lang="en-US" dirty="0" smtClean="0"/>
              <a:t>Do not use Doppler invert</a:t>
            </a:r>
          </a:p>
        </p:txBody>
      </p:sp>
    </p:spTree>
    <p:extLst>
      <p:ext uri="{BB962C8B-B14F-4D97-AF65-F5344CB8AC3E}">
        <p14:creationId xmlns:p14="http://schemas.microsoft.com/office/powerpoint/2010/main" val="39052951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1026"/>
          <p:cNvSpPr>
            <a:spLocks noGrp="1" noChangeArrowheads="1"/>
          </p:cNvSpPr>
          <p:nvPr>
            <p:ph type="title"/>
          </p:nvPr>
        </p:nvSpPr>
        <p:spPr>
          <a:xfrm>
            <a:off x="1109663" y="314325"/>
            <a:ext cx="7432675" cy="1143000"/>
          </a:xfrm>
        </p:spPr>
        <p:txBody>
          <a:bodyPr/>
          <a:lstStyle/>
          <a:p>
            <a:r>
              <a:rPr lang="en-US" sz="4000" dirty="0"/>
              <a:t>TCD </a:t>
            </a:r>
            <a:r>
              <a:rPr lang="en-US" sz="4000" dirty="0" smtClean="0"/>
              <a:t>– Vessel </a:t>
            </a:r>
            <a:r>
              <a:rPr lang="en-US" dirty="0" smtClean="0"/>
              <a:t>I</a:t>
            </a:r>
            <a:r>
              <a:rPr lang="en-US" sz="4000" dirty="0" smtClean="0"/>
              <a:t>dentification</a:t>
            </a:r>
            <a:endParaRPr lang="en-US" sz="4000" dirty="0"/>
          </a:p>
        </p:txBody>
      </p:sp>
      <p:sp>
        <p:nvSpPr>
          <p:cNvPr id="138243" name="Rectangle 1027"/>
          <p:cNvSpPr>
            <a:spLocks noGrp="1" noChangeArrowheads="1"/>
          </p:cNvSpPr>
          <p:nvPr>
            <p:ph idx="1"/>
          </p:nvPr>
        </p:nvSpPr>
        <p:spPr>
          <a:xfrm>
            <a:off x="914400" y="1485900"/>
            <a:ext cx="6942137" cy="4114800"/>
          </a:xfrm>
        </p:spPr>
        <p:txBody>
          <a:bodyPr/>
          <a:lstStyle/>
          <a:p>
            <a:r>
              <a:rPr lang="en-US" dirty="0"/>
              <a:t>Depth of vessel (by range gate) </a:t>
            </a:r>
          </a:p>
          <a:p>
            <a:r>
              <a:rPr lang="en-US" dirty="0"/>
              <a:t>Flow direction</a:t>
            </a:r>
          </a:p>
          <a:p>
            <a:r>
              <a:rPr lang="en-US" dirty="0"/>
              <a:t>Mean velocity value</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Mean Velocity for TCD</a:t>
            </a:r>
            <a:endParaRPr lang="en-US" dirty="0"/>
          </a:p>
        </p:txBody>
      </p:sp>
      <p:pic>
        <p:nvPicPr>
          <p:cNvPr id="5" name="Picture 4" descr="mean versus peak copy.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14400" y="2171700"/>
            <a:ext cx="7749660" cy="3289300"/>
          </a:xfrm>
          <a:prstGeom prst="rect">
            <a:avLst/>
          </a:prstGeom>
        </p:spPr>
      </p:pic>
    </p:spTree>
    <p:extLst>
      <p:ext uri="{BB962C8B-B14F-4D97-AF65-F5344CB8AC3E}">
        <p14:creationId xmlns:p14="http://schemas.microsoft.com/office/powerpoint/2010/main" val="1927597577"/>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1739900"/>
            <a:ext cx="7200900" cy="4114800"/>
          </a:xfrm>
        </p:spPr>
        <p:txBody>
          <a:bodyPr/>
          <a:lstStyle/>
          <a:p>
            <a:r>
              <a:rPr lang="en-US" dirty="0" smtClean="0"/>
              <a:t>Move the sample volume (SV) to a shallower MCA depth, then “step” the SV towards the MCA/ACA bifurcation</a:t>
            </a:r>
          </a:p>
          <a:p>
            <a:r>
              <a:rPr lang="en-US" dirty="0" smtClean="0"/>
              <a:t>Record bidirectional flow at the bifurcation at 5.5 - 6.5 cm depth</a:t>
            </a:r>
          </a:p>
          <a:p>
            <a:r>
              <a:rPr lang="en-US" dirty="0" smtClean="0"/>
              <a:t>Angle the transducer slightly anterior, increase SV depth and identify the ACA</a:t>
            </a:r>
          </a:p>
          <a:p>
            <a:r>
              <a:rPr lang="en-US" dirty="0" smtClean="0"/>
              <a:t>ACA flow is away from the transducer </a:t>
            </a:r>
            <a:endParaRPr lang="en-US" dirty="0"/>
          </a:p>
        </p:txBody>
      </p:sp>
      <p:sp>
        <p:nvSpPr>
          <p:cNvPr id="4" name="Title 4"/>
          <p:cNvSpPr>
            <a:spLocks noGrp="1"/>
          </p:cNvSpPr>
          <p:nvPr>
            <p:ph type="title"/>
          </p:nvPr>
        </p:nvSpPr>
        <p:spPr/>
        <p:txBody>
          <a:bodyPr/>
          <a:lstStyle/>
          <a:p>
            <a:r>
              <a:rPr lang="en-US" dirty="0" smtClean="0"/>
              <a:t>TCD Method- Bifurcation</a:t>
            </a:r>
            <a:endParaRPr lang="en-US" dirty="0"/>
          </a:p>
        </p:txBody>
      </p:sp>
    </p:spTree>
    <p:extLst>
      <p:ext uri="{BB962C8B-B14F-4D97-AF65-F5344CB8AC3E}">
        <p14:creationId xmlns:p14="http://schemas.microsoft.com/office/powerpoint/2010/main" val="19142610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1739900"/>
            <a:ext cx="7200900" cy="4114800"/>
          </a:xfrm>
        </p:spPr>
        <p:txBody>
          <a:bodyPr/>
          <a:lstStyle/>
          <a:p>
            <a:r>
              <a:rPr lang="en-US" dirty="0"/>
              <a:t>ACA flow is away from the transducer </a:t>
            </a:r>
          </a:p>
          <a:p>
            <a:r>
              <a:rPr lang="en-US" dirty="0" smtClean="0"/>
              <a:t>Follow the ACA depth to midline at 7.5- 8.0 cm</a:t>
            </a:r>
          </a:p>
          <a:p>
            <a:r>
              <a:rPr lang="en-US" dirty="0" smtClean="0"/>
              <a:t>Record waveforms and measure mean velocity</a:t>
            </a:r>
          </a:p>
          <a:p>
            <a:r>
              <a:rPr lang="en-US" dirty="0" smtClean="0"/>
              <a:t>ACA velocity should be less than the MCA</a:t>
            </a:r>
            <a:endParaRPr lang="en-US" dirty="0"/>
          </a:p>
        </p:txBody>
      </p:sp>
      <p:sp>
        <p:nvSpPr>
          <p:cNvPr id="4" name="Title 4"/>
          <p:cNvSpPr>
            <a:spLocks noGrp="1"/>
          </p:cNvSpPr>
          <p:nvPr>
            <p:ph type="title"/>
          </p:nvPr>
        </p:nvSpPr>
        <p:spPr/>
        <p:txBody>
          <a:bodyPr/>
          <a:lstStyle/>
          <a:p>
            <a:r>
              <a:rPr lang="en-US" dirty="0" smtClean="0"/>
              <a:t>TCD Method - ACA</a:t>
            </a:r>
            <a:endParaRPr lang="en-US" dirty="0"/>
          </a:p>
        </p:txBody>
      </p:sp>
    </p:spTree>
    <p:extLst>
      <p:ext uri="{BB962C8B-B14F-4D97-AF65-F5344CB8AC3E}">
        <p14:creationId xmlns:p14="http://schemas.microsoft.com/office/powerpoint/2010/main" val="2474012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TCD Method - PCA</a:t>
            </a:r>
            <a:endParaRPr lang="en-US" dirty="0"/>
          </a:p>
        </p:txBody>
      </p:sp>
      <p:sp>
        <p:nvSpPr>
          <p:cNvPr id="3" name="Content Placeholder 2"/>
          <p:cNvSpPr>
            <a:spLocks noGrp="1"/>
          </p:cNvSpPr>
          <p:nvPr>
            <p:ph idx="1"/>
          </p:nvPr>
        </p:nvSpPr>
        <p:spPr>
          <a:xfrm>
            <a:off x="914400" y="1727200"/>
            <a:ext cx="7200900" cy="4114800"/>
          </a:xfrm>
        </p:spPr>
        <p:txBody>
          <a:bodyPr/>
          <a:lstStyle/>
          <a:p>
            <a:r>
              <a:rPr lang="en-US" dirty="0" smtClean="0"/>
              <a:t>Start with SV at bifurcation depth and angle transducer posteriorly and inferiorly.</a:t>
            </a:r>
          </a:p>
          <a:p>
            <a:r>
              <a:rPr lang="en-US" dirty="0" smtClean="0"/>
              <a:t>Once a separate signal is detected move SV depth to 75 mm. Flow in the P1 segment should be “towards”.</a:t>
            </a:r>
            <a:endParaRPr lang="en-US" dirty="0"/>
          </a:p>
        </p:txBody>
      </p:sp>
    </p:spTree>
    <p:extLst>
      <p:ext uri="{BB962C8B-B14F-4D97-AF65-F5344CB8AC3E}">
        <p14:creationId xmlns:p14="http://schemas.microsoft.com/office/powerpoint/2010/main" val="29485072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1026"/>
          <p:cNvSpPr>
            <a:spLocks noGrp="1" noChangeArrowheads="1"/>
          </p:cNvSpPr>
          <p:nvPr>
            <p:ph type="title"/>
          </p:nvPr>
        </p:nvSpPr>
        <p:spPr>
          <a:xfrm>
            <a:off x="876300" y="571500"/>
            <a:ext cx="7772400" cy="1143000"/>
          </a:xfrm>
        </p:spPr>
        <p:txBody>
          <a:bodyPr/>
          <a:lstStyle/>
          <a:p>
            <a:r>
              <a:rPr lang="en-US" sz="3600" dirty="0"/>
              <a:t>Depths and </a:t>
            </a:r>
            <a:r>
              <a:rPr lang="en-US" sz="3600" dirty="0" smtClean="0"/>
              <a:t>Flow Direction</a:t>
            </a:r>
            <a:r>
              <a:rPr lang="en-US" sz="3600" dirty="0"/>
              <a:t>- </a:t>
            </a:r>
            <a:r>
              <a:rPr lang="en-US" sz="3600" dirty="0" err="1"/>
              <a:t>Transtemporal</a:t>
            </a:r>
            <a:endParaRPr lang="en-US" dirty="0"/>
          </a:p>
        </p:txBody>
      </p:sp>
      <p:grpSp>
        <p:nvGrpSpPr>
          <p:cNvPr id="139270" name="Group 1030"/>
          <p:cNvGrpSpPr>
            <a:grpSpLocks/>
          </p:cNvGrpSpPr>
          <p:nvPr/>
        </p:nvGrpSpPr>
        <p:grpSpPr bwMode="auto">
          <a:xfrm>
            <a:off x="1212850" y="2116138"/>
            <a:ext cx="7931150" cy="3538537"/>
            <a:chOff x="629" y="1333"/>
            <a:chExt cx="4996" cy="2229"/>
          </a:xfrm>
        </p:grpSpPr>
        <p:sp>
          <p:nvSpPr>
            <p:cNvPr id="139269" name="Rectangle 1029"/>
            <p:cNvSpPr>
              <a:spLocks noChangeArrowheads="1"/>
            </p:cNvSpPr>
            <p:nvPr/>
          </p:nvSpPr>
          <p:spPr bwMode="auto">
            <a:xfrm>
              <a:off x="629" y="1333"/>
              <a:ext cx="4223" cy="2229"/>
            </a:xfrm>
            <a:prstGeom prst="rect">
              <a:avLst/>
            </a:prstGeom>
            <a:solidFill>
              <a:schemeClr val="tx2"/>
            </a:solidFill>
            <a:ln w="50800">
              <a:solidFill>
                <a:schemeClr val="accent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aphicFrame>
          <p:nvGraphicFramePr>
            <p:cNvPr id="139268" name="Object 1028"/>
            <p:cNvGraphicFramePr>
              <a:graphicFrameLocks noChangeAspect="1"/>
            </p:cNvGraphicFramePr>
            <p:nvPr/>
          </p:nvGraphicFramePr>
          <p:xfrm>
            <a:off x="849" y="1497"/>
            <a:ext cx="4776" cy="1834"/>
          </p:xfrm>
          <a:graphic>
            <a:graphicData uri="http://schemas.openxmlformats.org/presentationml/2006/ole">
              <mc:AlternateContent xmlns:mc="http://schemas.openxmlformats.org/markup-compatibility/2006">
                <mc:Choice xmlns:v="urn:schemas-microsoft-com:vml" Requires="v">
                  <p:oleObj spid="_x0000_s139303" name="Document" r:id="rId4" imgW="5617464" imgH="2157984" progId="Word.Document.8">
                    <p:embed/>
                  </p:oleObj>
                </mc:Choice>
                <mc:Fallback>
                  <p:oleObj name="Document" r:id="rId4" imgW="5617464" imgH="2157984" progId="Word.Document.8">
                    <p:embed/>
                    <p:pic>
                      <p:nvPicPr>
                        <p:cNvPr id="0" name="Object 102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9" y="1497"/>
                          <a:ext cx="4776" cy="18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1026"/>
          <p:cNvSpPr>
            <a:spLocks noGrp="1" noChangeArrowheads="1"/>
          </p:cNvSpPr>
          <p:nvPr>
            <p:ph type="title"/>
          </p:nvPr>
        </p:nvSpPr>
        <p:spPr/>
        <p:txBody>
          <a:bodyPr/>
          <a:lstStyle/>
          <a:p>
            <a:r>
              <a:rPr lang="en-US" sz="4000" dirty="0" err="1"/>
              <a:t>Suboccipital</a:t>
            </a:r>
            <a:r>
              <a:rPr lang="en-US" sz="4000" dirty="0"/>
              <a:t> </a:t>
            </a:r>
            <a:r>
              <a:rPr lang="en-US" sz="4000" dirty="0" smtClean="0"/>
              <a:t>Window</a:t>
            </a:r>
            <a:endParaRPr lang="en-US" sz="4000" dirty="0"/>
          </a:p>
        </p:txBody>
      </p:sp>
      <p:pic>
        <p:nvPicPr>
          <p:cNvPr id="156675" name="Picture 1027"/>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44725" y="1855788"/>
            <a:ext cx="4748213" cy="4371975"/>
          </a:xfrm>
          <a:prstGeom prst="rect">
            <a:avLst/>
          </a:prstGeom>
          <a:noFill/>
          <a:ln w="28575">
            <a:solidFill>
              <a:schemeClr val="bg2"/>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sz="4000" dirty="0"/>
              <a:t>TCD </a:t>
            </a:r>
            <a:r>
              <a:rPr lang="ja-JP" altLang="en-US" sz="4000" dirty="0" smtClean="0">
                <a:latin typeface="Arial"/>
              </a:rPr>
              <a:t>“</a:t>
            </a:r>
            <a:r>
              <a:rPr lang="en-US" altLang="ja-JP" dirty="0"/>
              <a:t>F</a:t>
            </a:r>
            <a:r>
              <a:rPr lang="en-US" sz="4000" dirty="0" smtClean="0"/>
              <a:t>ree</a:t>
            </a:r>
            <a:r>
              <a:rPr lang="en-US" sz="4000" dirty="0"/>
              <a:t>-hand</a:t>
            </a:r>
            <a:r>
              <a:rPr lang="ja-JP" altLang="en-US" sz="4000" dirty="0">
                <a:latin typeface="Arial"/>
              </a:rPr>
              <a:t>”</a:t>
            </a:r>
            <a:r>
              <a:rPr lang="en-US" sz="4000" dirty="0"/>
              <a:t> </a:t>
            </a:r>
            <a:r>
              <a:rPr lang="en-US" sz="4000" dirty="0" smtClean="0"/>
              <a:t>Method</a:t>
            </a:r>
            <a:endParaRPr lang="en-US" sz="3200" dirty="0"/>
          </a:p>
        </p:txBody>
      </p:sp>
      <p:sp>
        <p:nvSpPr>
          <p:cNvPr id="27652" name="Rectangle 4"/>
          <p:cNvSpPr>
            <a:spLocks noGrp="1" noChangeArrowheads="1"/>
          </p:cNvSpPr>
          <p:nvPr>
            <p:ph idx="1"/>
          </p:nvPr>
        </p:nvSpPr>
        <p:spPr>
          <a:xfrm>
            <a:off x="952500" y="1905000"/>
            <a:ext cx="4470400" cy="4114800"/>
          </a:xfrm>
        </p:spPr>
        <p:txBody>
          <a:bodyPr/>
          <a:lstStyle/>
          <a:p>
            <a:r>
              <a:rPr lang="en-US" dirty="0"/>
              <a:t>No Imaging</a:t>
            </a:r>
          </a:p>
          <a:p>
            <a:r>
              <a:rPr lang="en-US" dirty="0"/>
              <a:t>Single crystal-2 MHz Doppler, multi-gated Doppler</a:t>
            </a:r>
          </a:p>
          <a:p>
            <a:r>
              <a:rPr lang="en-US" dirty="0"/>
              <a:t>Can be performed bilaterally, simultaneously with proper gear.</a:t>
            </a:r>
          </a:p>
        </p:txBody>
      </p:sp>
      <p:pic>
        <p:nvPicPr>
          <p:cNvPr id="27651" name="Picture 3" descr="Free-hand-colo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376863" y="2024063"/>
            <a:ext cx="3767137" cy="36195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a:xfrm>
            <a:off x="825500" y="571500"/>
            <a:ext cx="8110538" cy="1143000"/>
          </a:xfrm>
        </p:spPr>
        <p:txBody>
          <a:bodyPr/>
          <a:lstStyle/>
          <a:p>
            <a:r>
              <a:rPr lang="en-US" sz="3600" dirty="0" err="1"/>
              <a:t>Suboccipital</a:t>
            </a:r>
            <a:r>
              <a:rPr lang="en-US" sz="3600" dirty="0"/>
              <a:t> </a:t>
            </a:r>
            <a:r>
              <a:rPr lang="en-US" sz="3600" dirty="0" smtClean="0"/>
              <a:t>– Foramen </a:t>
            </a:r>
            <a:r>
              <a:rPr lang="en-US" sz="3600" dirty="0"/>
              <a:t>M</a:t>
            </a:r>
            <a:r>
              <a:rPr lang="en-US" sz="3600" dirty="0" smtClean="0"/>
              <a:t>agnum</a:t>
            </a:r>
            <a:r>
              <a:rPr lang="en-US" sz="3600" dirty="0"/>
              <a:t/>
            </a:r>
            <a:br>
              <a:rPr lang="en-US" sz="3600" dirty="0"/>
            </a:br>
            <a:r>
              <a:rPr lang="en-US" sz="3600" dirty="0"/>
              <a:t>Vessels  </a:t>
            </a:r>
            <a:r>
              <a:rPr lang="en-US" sz="3600" dirty="0" smtClean="0"/>
              <a:t>accessible: </a:t>
            </a:r>
            <a:endParaRPr lang="en-US" sz="3600" dirty="0"/>
          </a:p>
        </p:txBody>
      </p:sp>
      <p:sp>
        <p:nvSpPr>
          <p:cNvPr id="137221" name="Rectangle 5"/>
          <p:cNvSpPr>
            <a:spLocks noGrp="1" noChangeArrowheads="1"/>
          </p:cNvSpPr>
          <p:nvPr>
            <p:ph idx="1"/>
          </p:nvPr>
        </p:nvSpPr>
        <p:spPr>
          <a:xfrm>
            <a:off x="1308100" y="1739900"/>
            <a:ext cx="6365875" cy="1219200"/>
          </a:xfrm>
        </p:spPr>
        <p:txBody>
          <a:bodyPr/>
          <a:lstStyle/>
          <a:p>
            <a:r>
              <a:rPr lang="en-US"/>
              <a:t>basilar</a:t>
            </a:r>
          </a:p>
          <a:p>
            <a:r>
              <a:rPr lang="en-US"/>
              <a:t>vertebrals</a:t>
            </a:r>
          </a:p>
        </p:txBody>
      </p:sp>
      <p:pic>
        <p:nvPicPr>
          <p:cNvPr id="137219" name="Picture 3" descr="hpTCD-V-B"/>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72000" y="2743200"/>
            <a:ext cx="3228975" cy="3429000"/>
          </a:xfrm>
          <a:prstGeom prst="rect">
            <a:avLst/>
          </a:prstGeom>
          <a:noFill/>
          <a:extLst>
            <a:ext uri="{909E8E84-426E-40dd-AFC4-6F175D3DCCD1}">
              <a14:hiddenFill xmlns:a14="http://schemas.microsoft.com/office/drawing/2010/main">
                <a:solidFill>
                  <a:srgbClr val="FFFFFF"/>
                </a:solidFill>
              </a14:hiddenFill>
            </a:ext>
          </a:extLst>
        </p:spPr>
      </p:pic>
      <p:pic>
        <p:nvPicPr>
          <p:cNvPr id="137220" name="Picture 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143000" y="3124200"/>
            <a:ext cx="3200400" cy="2501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37222" name="Rectangle 6"/>
          <p:cNvSpPr>
            <a:spLocks noChangeArrowheads="1"/>
          </p:cNvSpPr>
          <p:nvPr/>
        </p:nvSpPr>
        <p:spPr bwMode="auto">
          <a:xfrm>
            <a:off x="2211388" y="6553200"/>
            <a:ext cx="6932612" cy="304800"/>
          </a:xfrm>
          <a:prstGeom prst="rect">
            <a:avLst/>
          </a:prstGeom>
          <a:solidFill>
            <a:srgbClr val="00279F"/>
          </a:solidFill>
          <a:ln w="25400">
            <a:solidFill>
              <a:srgbClr val="00279F"/>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TCD Method –Vertebral Basilar</a:t>
            </a:r>
            <a:endParaRPr lang="en-US" dirty="0"/>
          </a:p>
        </p:txBody>
      </p:sp>
      <p:sp>
        <p:nvSpPr>
          <p:cNvPr id="3" name="Content Placeholder 2"/>
          <p:cNvSpPr>
            <a:spLocks noGrp="1"/>
          </p:cNvSpPr>
          <p:nvPr>
            <p:ph idx="1"/>
          </p:nvPr>
        </p:nvSpPr>
        <p:spPr>
          <a:xfrm>
            <a:off x="914400" y="1562100"/>
            <a:ext cx="7200900" cy="4114800"/>
          </a:xfrm>
        </p:spPr>
        <p:txBody>
          <a:bodyPr/>
          <a:lstStyle/>
          <a:p>
            <a:r>
              <a:rPr lang="en-US" dirty="0" smtClean="0"/>
              <a:t>Patient lying </a:t>
            </a:r>
            <a:r>
              <a:rPr lang="en-US" dirty="0"/>
              <a:t>on </a:t>
            </a:r>
            <a:r>
              <a:rPr lang="en-US" dirty="0" smtClean="0"/>
              <a:t>side, pillow under head with chin tucked in towards chest</a:t>
            </a:r>
          </a:p>
          <a:p>
            <a:r>
              <a:rPr lang="en-US" dirty="0" smtClean="0"/>
              <a:t>Place transducer to one side of midline , and 1 inch below  base of skull.</a:t>
            </a:r>
          </a:p>
          <a:p>
            <a:r>
              <a:rPr lang="en-US" dirty="0" smtClean="0"/>
              <a:t>Start with SV depth at 60 mm, aim at bridge of nose to identify vertebral artery</a:t>
            </a:r>
          </a:p>
          <a:p>
            <a:r>
              <a:rPr lang="en-US" dirty="0" smtClean="0"/>
              <a:t>Flow should be “Away”</a:t>
            </a:r>
          </a:p>
          <a:p>
            <a:endParaRPr lang="en-US" dirty="0"/>
          </a:p>
        </p:txBody>
      </p:sp>
    </p:spTree>
    <p:extLst>
      <p:ext uri="{BB962C8B-B14F-4D97-AF65-F5344CB8AC3E}">
        <p14:creationId xmlns:p14="http://schemas.microsoft.com/office/powerpoint/2010/main" val="32861664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TCD Method –Vertebral Basilar</a:t>
            </a:r>
            <a:endParaRPr lang="en-US" dirty="0"/>
          </a:p>
        </p:txBody>
      </p:sp>
      <p:sp>
        <p:nvSpPr>
          <p:cNvPr id="3" name="Content Placeholder 2"/>
          <p:cNvSpPr>
            <a:spLocks noGrp="1"/>
          </p:cNvSpPr>
          <p:nvPr>
            <p:ph idx="1"/>
          </p:nvPr>
        </p:nvSpPr>
        <p:spPr>
          <a:xfrm>
            <a:off x="914400" y="1562100"/>
            <a:ext cx="7200900" cy="4114800"/>
          </a:xfrm>
        </p:spPr>
        <p:txBody>
          <a:bodyPr/>
          <a:lstStyle/>
          <a:p>
            <a:r>
              <a:rPr lang="en-US" dirty="0" smtClean="0"/>
              <a:t>Record and measure waveforms</a:t>
            </a:r>
          </a:p>
          <a:p>
            <a:r>
              <a:rPr lang="en-US" dirty="0" smtClean="0"/>
              <a:t>Follow the course of the VA, by stepping the SV, to the basilar artery (BA) (depth 80-90 mm).</a:t>
            </a:r>
          </a:p>
          <a:p>
            <a:r>
              <a:rPr lang="en-US" dirty="0" smtClean="0"/>
              <a:t>Record basilar artery waves, flow should be away.</a:t>
            </a:r>
          </a:p>
          <a:p>
            <a:r>
              <a:rPr lang="en-US" dirty="0" smtClean="0"/>
              <a:t>Flow should be “Away”</a:t>
            </a:r>
          </a:p>
          <a:p>
            <a:r>
              <a:rPr lang="en-US" dirty="0" smtClean="0"/>
              <a:t>Follow BA as far (deep) as possible</a:t>
            </a:r>
          </a:p>
          <a:p>
            <a:endParaRPr lang="en-US" dirty="0"/>
          </a:p>
        </p:txBody>
      </p:sp>
    </p:spTree>
    <p:extLst>
      <p:ext uri="{BB962C8B-B14F-4D97-AF65-F5344CB8AC3E}">
        <p14:creationId xmlns:p14="http://schemas.microsoft.com/office/powerpoint/2010/main" val="15585679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a:xfrm>
            <a:off x="914400" y="571500"/>
            <a:ext cx="7772400" cy="1143000"/>
          </a:xfrm>
        </p:spPr>
        <p:txBody>
          <a:bodyPr/>
          <a:lstStyle/>
          <a:p>
            <a:r>
              <a:rPr lang="en-US" sz="3600" dirty="0"/>
              <a:t>Depths and </a:t>
            </a:r>
            <a:r>
              <a:rPr lang="en-US" sz="3600" dirty="0" smtClean="0"/>
              <a:t>Flow Direction</a:t>
            </a:r>
            <a:r>
              <a:rPr lang="en-US" sz="3600" dirty="0"/>
              <a:t>-</a:t>
            </a:r>
            <a:r>
              <a:rPr lang="en-US" sz="3600" dirty="0" err="1"/>
              <a:t>Suboccipital</a:t>
            </a:r>
            <a:endParaRPr lang="en-US" dirty="0"/>
          </a:p>
        </p:txBody>
      </p:sp>
      <p:grpSp>
        <p:nvGrpSpPr>
          <p:cNvPr id="141342" name="Group 30"/>
          <p:cNvGrpSpPr>
            <a:grpSpLocks/>
          </p:cNvGrpSpPr>
          <p:nvPr/>
        </p:nvGrpSpPr>
        <p:grpSpPr bwMode="auto">
          <a:xfrm>
            <a:off x="1009650" y="2484438"/>
            <a:ext cx="8566150" cy="2354262"/>
            <a:chOff x="364" y="1557"/>
            <a:chExt cx="5396" cy="1483"/>
          </a:xfrm>
        </p:grpSpPr>
        <p:sp>
          <p:nvSpPr>
            <p:cNvPr id="141315" name="Rectangle 3"/>
            <p:cNvSpPr>
              <a:spLocks noChangeArrowheads="1"/>
            </p:cNvSpPr>
            <p:nvPr/>
          </p:nvSpPr>
          <p:spPr bwMode="auto">
            <a:xfrm>
              <a:off x="364" y="1557"/>
              <a:ext cx="4714" cy="1483"/>
            </a:xfrm>
            <a:prstGeom prst="rect">
              <a:avLst/>
            </a:prstGeom>
            <a:solidFill>
              <a:schemeClr val="tx2"/>
            </a:solidFill>
            <a:ln w="50800">
              <a:solidFill>
                <a:schemeClr val="accent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aphicFrame>
          <p:nvGraphicFramePr>
            <p:cNvPr id="141341" name="Object 29"/>
            <p:cNvGraphicFramePr>
              <a:graphicFrameLocks noChangeAspect="1"/>
            </p:cNvGraphicFramePr>
            <p:nvPr/>
          </p:nvGraphicFramePr>
          <p:xfrm>
            <a:off x="590" y="1770"/>
            <a:ext cx="5170" cy="1217"/>
          </p:xfrm>
          <a:graphic>
            <a:graphicData uri="http://schemas.openxmlformats.org/presentationml/2006/ole">
              <mc:AlternateContent xmlns:mc="http://schemas.openxmlformats.org/markup-compatibility/2006">
                <mc:Choice xmlns:v="urn:schemas-microsoft-com:vml" Requires="v">
                  <p:oleObj spid="_x0000_s141375" name="Document" r:id="rId4" imgW="5617464" imgH="1322832" progId="Word.Document.8">
                    <p:embed/>
                  </p:oleObj>
                </mc:Choice>
                <mc:Fallback>
                  <p:oleObj name="Document" r:id="rId4" imgW="5617464" imgH="1322832" progId="Word.Document.8">
                    <p:embed/>
                    <p:pic>
                      <p:nvPicPr>
                        <p:cNvPr id="0" name="Object 2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0" y="1770"/>
                          <a:ext cx="5170" cy="12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92100"/>
            <a:ext cx="7772400" cy="1143000"/>
          </a:xfrm>
        </p:spPr>
        <p:txBody>
          <a:bodyPr/>
          <a:lstStyle/>
          <a:p>
            <a:r>
              <a:rPr lang="en-US" sz="3600" dirty="0" err="1" smtClean="0"/>
              <a:t>Transorbital</a:t>
            </a:r>
            <a:endParaRPr lang="en-US" dirty="0"/>
          </a:p>
        </p:txBody>
      </p:sp>
      <p:sp>
        <p:nvSpPr>
          <p:cNvPr id="3" name="Content Placeholder 2"/>
          <p:cNvSpPr>
            <a:spLocks noGrp="1"/>
          </p:cNvSpPr>
          <p:nvPr>
            <p:ph idx="1"/>
          </p:nvPr>
        </p:nvSpPr>
        <p:spPr>
          <a:xfrm>
            <a:off x="914400" y="2247900"/>
            <a:ext cx="7200900" cy="4114800"/>
          </a:xfrm>
        </p:spPr>
        <p:txBody>
          <a:bodyPr/>
          <a:lstStyle/>
          <a:p>
            <a:r>
              <a:rPr lang="en-US" b="0" dirty="0" smtClean="0"/>
              <a:t>Place </a:t>
            </a:r>
            <a:r>
              <a:rPr lang="en-US" b="0" dirty="0"/>
              <a:t>the transducer over closed eyelid and aim in a slight posterior direction and slightly towards midline.</a:t>
            </a:r>
          </a:p>
          <a:p>
            <a:r>
              <a:rPr lang="en-US" b="0" dirty="0"/>
              <a:t>Set the SV to 50 mm for the OA.  </a:t>
            </a:r>
            <a:endParaRPr lang="en-US" b="0" dirty="0" smtClean="0"/>
          </a:p>
        </p:txBody>
      </p:sp>
      <p:sp>
        <p:nvSpPr>
          <p:cNvPr id="4" name="TextBox 3"/>
          <p:cNvSpPr txBox="1"/>
          <p:nvPr/>
        </p:nvSpPr>
        <p:spPr>
          <a:xfrm>
            <a:off x="177800" y="5816600"/>
            <a:ext cx="184666" cy="461665"/>
          </a:xfrm>
          <a:prstGeom prst="rect">
            <a:avLst/>
          </a:prstGeom>
          <a:noFill/>
        </p:spPr>
        <p:txBody>
          <a:bodyPr wrap="none" rtlCol="0">
            <a:spAutoFit/>
          </a:bodyPr>
          <a:lstStyle/>
          <a:p>
            <a:endParaRPr lang="en-US" dirty="0"/>
          </a:p>
        </p:txBody>
      </p:sp>
      <p:sp>
        <p:nvSpPr>
          <p:cNvPr id="5" name="TextBox 4"/>
          <p:cNvSpPr txBox="1"/>
          <p:nvPr/>
        </p:nvSpPr>
        <p:spPr>
          <a:xfrm>
            <a:off x="1104900" y="1143000"/>
            <a:ext cx="7505700" cy="1200328"/>
          </a:xfrm>
          <a:prstGeom prst="rect">
            <a:avLst/>
          </a:prstGeom>
          <a:noFill/>
        </p:spPr>
        <p:txBody>
          <a:bodyPr wrap="square" rtlCol="0">
            <a:spAutoFit/>
          </a:bodyPr>
          <a:lstStyle/>
          <a:p>
            <a:r>
              <a:rPr lang="en-US" dirty="0"/>
              <a:t>NOTE: The system transmit power should be reduced </a:t>
            </a:r>
            <a:r>
              <a:rPr lang="en-US" dirty="0" smtClean="0"/>
              <a:t>to 15% for </a:t>
            </a:r>
            <a:r>
              <a:rPr lang="en-US" dirty="0"/>
              <a:t>this approach to prevent damage to the eye.</a:t>
            </a:r>
          </a:p>
          <a:p>
            <a:endParaRPr lang="en-US" dirty="0"/>
          </a:p>
        </p:txBody>
      </p:sp>
    </p:spTree>
    <p:extLst>
      <p:ext uri="{BB962C8B-B14F-4D97-AF65-F5344CB8AC3E}">
        <p14:creationId xmlns:p14="http://schemas.microsoft.com/office/powerpoint/2010/main" val="12705294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92100"/>
            <a:ext cx="7772400" cy="1143000"/>
          </a:xfrm>
        </p:spPr>
        <p:txBody>
          <a:bodyPr/>
          <a:lstStyle/>
          <a:p>
            <a:r>
              <a:rPr lang="en-US" sz="3600" dirty="0" err="1" smtClean="0"/>
              <a:t>Transorbital</a:t>
            </a:r>
            <a:endParaRPr lang="en-US" dirty="0"/>
          </a:p>
        </p:txBody>
      </p:sp>
      <p:sp>
        <p:nvSpPr>
          <p:cNvPr id="3" name="Content Placeholder 2"/>
          <p:cNvSpPr>
            <a:spLocks noGrp="1"/>
          </p:cNvSpPr>
          <p:nvPr>
            <p:ph idx="1"/>
          </p:nvPr>
        </p:nvSpPr>
        <p:spPr>
          <a:xfrm>
            <a:off x="914400" y="1689100"/>
            <a:ext cx="7200900" cy="4114800"/>
          </a:xfrm>
        </p:spPr>
        <p:txBody>
          <a:bodyPr/>
          <a:lstStyle/>
          <a:p>
            <a:r>
              <a:rPr lang="en-US" b="0" dirty="0" smtClean="0"/>
              <a:t>Flow </a:t>
            </a:r>
            <a:r>
              <a:rPr lang="en-US" b="0" dirty="0"/>
              <a:t>should be towards the transducer.</a:t>
            </a:r>
          </a:p>
          <a:p>
            <a:r>
              <a:rPr lang="en-US" b="0" dirty="0"/>
              <a:t>Step the SV along the length of the OA to the ICA at approximately 55-70 mm depth</a:t>
            </a:r>
            <a:r>
              <a:rPr lang="en-US" b="0" dirty="0" smtClean="0"/>
              <a:t>.</a:t>
            </a:r>
          </a:p>
          <a:p>
            <a:r>
              <a:rPr lang="en-US" b="0" dirty="0" smtClean="0"/>
              <a:t>OA flow is high resistance, ICA flow is low resistance </a:t>
            </a:r>
            <a:endParaRPr lang="en-US" dirty="0"/>
          </a:p>
        </p:txBody>
      </p:sp>
      <p:sp>
        <p:nvSpPr>
          <p:cNvPr id="4" name="TextBox 3"/>
          <p:cNvSpPr txBox="1"/>
          <p:nvPr/>
        </p:nvSpPr>
        <p:spPr>
          <a:xfrm>
            <a:off x="177800" y="5816600"/>
            <a:ext cx="184666" cy="461665"/>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2567215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a:xfrm>
            <a:off x="977900" y="571500"/>
            <a:ext cx="7772400" cy="1143000"/>
          </a:xfrm>
        </p:spPr>
        <p:txBody>
          <a:bodyPr/>
          <a:lstStyle/>
          <a:p>
            <a:r>
              <a:rPr lang="en-US" sz="3600" dirty="0"/>
              <a:t>Depths and </a:t>
            </a:r>
            <a:r>
              <a:rPr lang="en-US" sz="3600" dirty="0" smtClean="0"/>
              <a:t>Flow Direction</a:t>
            </a:r>
            <a:r>
              <a:rPr lang="en-US" sz="3600" dirty="0"/>
              <a:t>-</a:t>
            </a:r>
            <a:r>
              <a:rPr lang="en-US" sz="3600" dirty="0" err="1"/>
              <a:t>Transorbital</a:t>
            </a:r>
            <a:endParaRPr lang="en-US" dirty="0"/>
          </a:p>
        </p:txBody>
      </p:sp>
      <p:pic>
        <p:nvPicPr>
          <p:cNvPr id="2" name="Picture 1" descr="transorb table.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460499" y="2006600"/>
            <a:ext cx="6621037" cy="36195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4" name="Rectangle 4"/>
          <p:cNvSpPr>
            <a:spLocks noGrp="1" noChangeArrowheads="1"/>
          </p:cNvSpPr>
          <p:nvPr>
            <p:ph type="title"/>
          </p:nvPr>
        </p:nvSpPr>
        <p:spPr>
          <a:xfrm>
            <a:off x="914400" y="571500"/>
            <a:ext cx="7772400" cy="1143000"/>
          </a:xfrm>
        </p:spPr>
        <p:txBody>
          <a:bodyPr/>
          <a:lstStyle/>
          <a:p>
            <a:r>
              <a:rPr lang="en-US" sz="4000" dirty="0" err="1"/>
              <a:t>Transcranial</a:t>
            </a:r>
            <a:r>
              <a:rPr lang="en-US" sz="4000" dirty="0"/>
              <a:t> Color Doppler </a:t>
            </a:r>
            <a:r>
              <a:rPr lang="en-US" sz="4000" dirty="0" smtClean="0"/>
              <a:t>Imaging (TCI)</a:t>
            </a:r>
            <a:endParaRPr lang="en-US" sz="4000" dirty="0"/>
          </a:p>
        </p:txBody>
      </p:sp>
      <p:sp>
        <p:nvSpPr>
          <p:cNvPr id="158725" name="Rectangle 5"/>
          <p:cNvSpPr>
            <a:spLocks noGrp="1" noChangeArrowheads="1"/>
          </p:cNvSpPr>
          <p:nvPr>
            <p:ph idx="1"/>
          </p:nvPr>
        </p:nvSpPr>
        <p:spPr>
          <a:xfrm>
            <a:off x="914400" y="2019300"/>
            <a:ext cx="7797800" cy="2451100"/>
          </a:xfrm>
        </p:spPr>
        <p:txBody>
          <a:bodyPr/>
          <a:lstStyle/>
          <a:p>
            <a:r>
              <a:rPr lang="en-US" dirty="0"/>
              <a:t>B-Mode imaging</a:t>
            </a:r>
          </a:p>
          <a:p>
            <a:r>
              <a:rPr lang="en-US" dirty="0" smtClean="0"/>
              <a:t>Color </a:t>
            </a:r>
            <a:r>
              <a:rPr lang="en-US" dirty="0"/>
              <a:t>Doppler</a:t>
            </a:r>
          </a:p>
          <a:p>
            <a:r>
              <a:rPr lang="en-US" dirty="0"/>
              <a:t>Pulsed </a:t>
            </a:r>
            <a:r>
              <a:rPr lang="en-US" dirty="0" smtClean="0"/>
              <a:t>Doppler</a:t>
            </a:r>
          </a:p>
          <a:p>
            <a:r>
              <a:rPr lang="en-US" dirty="0" smtClean="0"/>
              <a:t>Way easier than TCD</a:t>
            </a:r>
          </a:p>
          <a:p>
            <a:r>
              <a:rPr lang="en-US" dirty="0" smtClean="0"/>
              <a:t>Small footprint, low frequency phased array transducer, 1-3 or 4 MHz</a:t>
            </a:r>
          </a:p>
          <a:p>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TCI Method</a:t>
            </a:r>
            <a:endParaRPr lang="en-US" dirty="0"/>
          </a:p>
        </p:txBody>
      </p:sp>
      <p:sp>
        <p:nvSpPr>
          <p:cNvPr id="3" name="Content Placeholder 2"/>
          <p:cNvSpPr>
            <a:spLocks noGrp="1"/>
          </p:cNvSpPr>
          <p:nvPr>
            <p:ph idx="1"/>
          </p:nvPr>
        </p:nvSpPr>
        <p:spPr>
          <a:xfrm>
            <a:off x="990600" y="1612900"/>
            <a:ext cx="7200900" cy="4114800"/>
          </a:xfrm>
        </p:spPr>
        <p:txBody>
          <a:bodyPr/>
          <a:lstStyle/>
          <a:p>
            <a:r>
              <a:rPr lang="en-US" dirty="0" smtClean="0"/>
              <a:t>From trans temporal window, identify the temporal lobe of the brain, or the boney structures near the lobe.</a:t>
            </a:r>
          </a:p>
          <a:p>
            <a:r>
              <a:rPr lang="en-US" dirty="0" smtClean="0"/>
              <a:t>Set field of view  to 12-14 cm</a:t>
            </a:r>
          </a:p>
          <a:p>
            <a:r>
              <a:rPr lang="en-US" dirty="0" smtClean="0"/>
              <a:t>The MCA will course along the anterior side of the temporal lobe.</a:t>
            </a:r>
          </a:p>
          <a:p>
            <a:r>
              <a:rPr lang="en-US" dirty="0" smtClean="0"/>
              <a:t>Turn on color and optimize</a:t>
            </a:r>
            <a:endParaRPr lang="en-US" dirty="0"/>
          </a:p>
        </p:txBody>
      </p:sp>
    </p:spTree>
    <p:extLst>
      <p:ext uri="{BB962C8B-B14F-4D97-AF65-F5344CB8AC3E}">
        <p14:creationId xmlns:p14="http://schemas.microsoft.com/office/powerpoint/2010/main" val="134120811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5500" y="330200"/>
            <a:ext cx="7772400" cy="1143000"/>
          </a:xfrm>
        </p:spPr>
        <p:txBody>
          <a:bodyPr/>
          <a:lstStyle/>
          <a:p>
            <a:r>
              <a:rPr lang="en-US" dirty="0" smtClean="0"/>
              <a:t>TCI Anatomy- </a:t>
            </a:r>
            <a:r>
              <a:rPr lang="en-US" dirty="0" err="1" smtClean="0"/>
              <a:t>Transtemporal</a:t>
            </a:r>
            <a:endParaRPr lang="en-US" dirty="0"/>
          </a:p>
        </p:txBody>
      </p:sp>
      <p:pic>
        <p:nvPicPr>
          <p:cNvPr id="4" name="Picture 3" descr="TCI anatomy composite copy.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11200" y="1460500"/>
            <a:ext cx="7886700" cy="4824032"/>
          </a:xfrm>
          <a:prstGeom prst="rect">
            <a:avLst/>
          </a:prstGeom>
        </p:spPr>
      </p:pic>
    </p:spTree>
    <p:extLst>
      <p:ext uri="{BB962C8B-B14F-4D97-AF65-F5344CB8AC3E}">
        <p14:creationId xmlns:p14="http://schemas.microsoft.com/office/powerpoint/2010/main" val="3585550625"/>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3298" name="Picture 2" descr="color circle-label"/>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929188" y="3811588"/>
            <a:ext cx="3814762" cy="3046412"/>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83299" name="Object 3"/>
          <p:cNvGraphicFramePr>
            <a:graphicFrameLocks noChangeAspect="1"/>
          </p:cNvGraphicFramePr>
          <p:nvPr/>
        </p:nvGraphicFramePr>
        <p:xfrm>
          <a:off x="5556250" y="1376363"/>
          <a:ext cx="2393950" cy="2352675"/>
        </p:xfrm>
        <a:graphic>
          <a:graphicData uri="http://schemas.openxmlformats.org/presentationml/2006/ole">
            <mc:AlternateContent xmlns:mc="http://schemas.openxmlformats.org/markup-compatibility/2006">
              <mc:Choice xmlns:v="urn:schemas-microsoft-com:vml" Requires="v">
                <p:oleObj spid="_x0000_s183334" name="Image" r:id="rId5" imgW="2831746" imgH="2780952" progId="Photoshop.Image.6">
                  <p:embed/>
                </p:oleObj>
              </mc:Choice>
              <mc:Fallback>
                <p:oleObj name="Image" r:id="rId5" imgW="2831746" imgH="2780952" progId="Photoshop.Image.6">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56250" y="1376363"/>
                        <a:ext cx="2393950" cy="2352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183300" name="Text Box 4"/>
          <p:cNvSpPr txBox="1">
            <a:spLocks noChangeArrowheads="1"/>
          </p:cNvSpPr>
          <p:nvPr/>
        </p:nvSpPr>
        <p:spPr bwMode="auto">
          <a:xfrm>
            <a:off x="1582738" y="501650"/>
            <a:ext cx="6637337"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3600" b="1" dirty="0" err="1">
                <a:solidFill>
                  <a:srgbClr val="FFFFFF"/>
                </a:solidFill>
                <a:latin typeface="Arial" charset="0"/>
              </a:rPr>
              <a:t>Transcranial</a:t>
            </a:r>
            <a:r>
              <a:rPr lang="en-US" sz="3600" b="1" dirty="0">
                <a:solidFill>
                  <a:srgbClr val="FFFFFF"/>
                </a:solidFill>
                <a:latin typeface="Arial" charset="0"/>
              </a:rPr>
              <a:t> Doppler Imaging</a:t>
            </a:r>
          </a:p>
        </p:txBody>
      </p:sp>
      <p:sp>
        <p:nvSpPr>
          <p:cNvPr id="183302" name="Rectangle 6"/>
          <p:cNvSpPr>
            <a:spLocks noGrp="1" noChangeArrowheads="1"/>
          </p:cNvSpPr>
          <p:nvPr>
            <p:ph idx="1"/>
          </p:nvPr>
        </p:nvSpPr>
        <p:spPr>
          <a:xfrm>
            <a:off x="484188" y="1854200"/>
            <a:ext cx="4384675" cy="4114800"/>
          </a:xfrm>
        </p:spPr>
        <p:txBody>
          <a:bodyPr/>
          <a:lstStyle/>
          <a:p>
            <a:r>
              <a:rPr lang="en-US" dirty="0">
                <a:solidFill>
                  <a:srgbClr val="FFFF00"/>
                </a:solidFill>
              </a:rPr>
              <a:t>Used phased array</a:t>
            </a:r>
          </a:p>
          <a:p>
            <a:r>
              <a:rPr lang="en-US" dirty="0">
                <a:solidFill>
                  <a:srgbClr val="FFFF00"/>
                </a:solidFill>
              </a:rPr>
              <a:t>B-mode image</a:t>
            </a:r>
          </a:p>
          <a:p>
            <a:r>
              <a:rPr lang="en-US" dirty="0">
                <a:solidFill>
                  <a:srgbClr val="FFFF00"/>
                </a:solidFill>
              </a:rPr>
              <a:t>Color Doppler</a:t>
            </a:r>
          </a:p>
          <a:p>
            <a:r>
              <a:rPr lang="en-US" dirty="0">
                <a:solidFill>
                  <a:srgbClr val="FFFF00"/>
                </a:solidFill>
              </a:rPr>
              <a:t>Spectral Doppler</a:t>
            </a:r>
          </a:p>
          <a:p>
            <a:r>
              <a:rPr lang="en-US" dirty="0">
                <a:solidFill>
                  <a:srgbClr val="FFFF00"/>
                </a:solidFill>
              </a:rPr>
              <a:t>Unilateral method</a:t>
            </a:r>
          </a:p>
        </p:txBody>
      </p:sp>
    </p:spTree>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TCI</a:t>
            </a:r>
            <a:endParaRPr lang="en-US" dirty="0"/>
          </a:p>
        </p:txBody>
      </p:sp>
      <p:pic>
        <p:nvPicPr>
          <p:cNvPr id="3" name="Picture 2" descr="TCI color-compo-COW copy.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90499" y="1892300"/>
            <a:ext cx="8803983" cy="3683000"/>
          </a:xfrm>
          <a:prstGeom prst="rect">
            <a:avLst/>
          </a:prstGeom>
        </p:spPr>
      </p:pic>
    </p:spTree>
    <p:extLst>
      <p:ext uri="{BB962C8B-B14F-4D97-AF65-F5344CB8AC3E}">
        <p14:creationId xmlns:p14="http://schemas.microsoft.com/office/powerpoint/2010/main" val="2328710880"/>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TCI Method</a:t>
            </a:r>
            <a:endParaRPr lang="en-US" dirty="0"/>
          </a:p>
        </p:txBody>
      </p:sp>
      <p:sp>
        <p:nvSpPr>
          <p:cNvPr id="3" name="Content Placeholder 2"/>
          <p:cNvSpPr>
            <a:spLocks noGrp="1"/>
          </p:cNvSpPr>
          <p:nvPr>
            <p:ph idx="1"/>
          </p:nvPr>
        </p:nvSpPr>
        <p:spPr>
          <a:xfrm>
            <a:off x="990600" y="1689100"/>
            <a:ext cx="7200900" cy="4114800"/>
          </a:xfrm>
        </p:spPr>
        <p:txBody>
          <a:bodyPr/>
          <a:lstStyle/>
          <a:p>
            <a:r>
              <a:rPr lang="en-US" dirty="0" smtClean="0"/>
              <a:t>The onscreen orientation is the same for both the left and right sides</a:t>
            </a:r>
          </a:p>
          <a:p>
            <a:r>
              <a:rPr lang="en-US" dirty="0" smtClean="0"/>
              <a:t>Follow the same methods as TCD</a:t>
            </a:r>
          </a:p>
          <a:p>
            <a:r>
              <a:rPr lang="en-US" dirty="0" smtClean="0"/>
              <a:t>Verify flow direction and obtain mean velocity measurements in all vessels </a:t>
            </a:r>
            <a:endParaRPr lang="en-US" dirty="0"/>
          </a:p>
        </p:txBody>
      </p:sp>
    </p:spTree>
    <p:extLst>
      <p:ext uri="{BB962C8B-B14F-4D97-AF65-F5344CB8AC3E}">
        <p14:creationId xmlns:p14="http://schemas.microsoft.com/office/powerpoint/2010/main" val="3888041910"/>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1026"/>
          <p:cNvSpPr>
            <a:spLocks noGrp="1" noChangeArrowheads="1"/>
          </p:cNvSpPr>
          <p:nvPr>
            <p:ph type="title"/>
          </p:nvPr>
        </p:nvSpPr>
        <p:spPr>
          <a:xfrm>
            <a:off x="1376363" y="317500"/>
            <a:ext cx="6365875" cy="1143000"/>
          </a:xfrm>
        </p:spPr>
        <p:txBody>
          <a:bodyPr/>
          <a:lstStyle/>
          <a:p>
            <a:r>
              <a:rPr lang="en-US" dirty="0"/>
              <a:t>MCA</a:t>
            </a:r>
          </a:p>
        </p:txBody>
      </p:sp>
      <p:sp>
        <p:nvSpPr>
          <p:cNvPr id="238595" name="Rectangle 1027"/>
          <p:cNvSpPr>
            <a:spLocks noGrp="1" noChangeArrowheads="1"/>
          </p:cNvSpPr>
          <p:nvPr>
            <p:ph type="body" sz="half" idx="1"/>
          </p:nvPr>
        </p:nvSpPr>
        <p:spPr>
          <a:xfrm>
            <a:off x="304800" y="1905000"/>
            <a:ext cx="3962400" cy="4114800"/>
          </a:xfrm>
        </p:spPr>
        <p:txBody>
          <a:bodyPr/>
          <a:lstStyle/>
          <a:p>
            <a:r>
              <a:rPr lang="en-US" sz="2800" dirty="0"/>
              <a:t>Flow is </a:t>
            </a:r>
            <a:r>
              <a:rPr lang="ja-JP" altLang="en-US" sz="2800" dirty="0">
                <a:latin typeface="Arial"/>
              </a:rPr>
              <a:t>“</a:t>
            </a:r>
            <a:r>
              <a:rPr lang="en-US" sz="2800" dirty="0"/>
              <a:t>towards</a:t>
            </a:r>
            <a:r>
              <a:rPr lang="ja-JP" altLang="en-US" sz="2800" dirty="0">
                <a:latin typeface="Arial"/>
              </a:rPr>
              <a:t>”</a:t>
            </a:r>
            <a:endParaRPr lang="en-US" sz="2800" dirty="0"/>
          </a:p>
          <a:p>
            <a:r>
              <a:rPr lang="en-US" sz="2800" dirty="0"/>
              <a:t>Depth 3.0- 6.0 cm</a:t>
            </a:r>
          </a:p>
          <a:p>
            <a:r>
              <a:rPr lang="en-US" sz="2800" dirty="0"/>
              <a:t>Mean velocity 55 cm/s </a:t>
            </a:r>
            <a:r>
              <a:rPr lang="en-US" dirty="0" smtClean="0">
                <a:sym typeface="Apple Symbols" charset="0"/>
              </a:rPr>
              <a:t>+/-</a:t>
            </a:r>
            <a:r>
              <a:rPr lang="en-US" sz="2800" dirty="0" smtClean="0"/>
              <a:t> </a:t>
            </a:r>
            <a:r>
              <a:rPr lang="en-US" sz="2800" dirty="0"/>
              <a:t>12 cm/s </a:t>
            </a:r>
          </a:p>
        </p:txBody>
      </p:sp>
      <p:pic>
        <p:nvPicPr>
          <p:cNvPr id="238596" name="Picture 1028" descr="RTMCA-Yennie"/>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962400" y="1828800"/>
            <a:ext cx="4827588" cy="35909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1026"/>
          <p:cNvSpPr>
            <a:spLocks noGrp="1" noChangeArrowheads="1"/>
          </p:cNvSpPr>
          <p:nvPr>
            <p:ph type="title"/>
          </p:nvPr>
        </p:nvSpPr>
        <p:spPr>
          <a:xfrm>
            <a:off x="977900" y="571500"/>
            <a:ext cx="7772400" cy="1143000"/>
          </a:xfrm>
        </p:spPr>
        <p:txBody>
          <a:bodyPr/>
          <a:lstStyle/>
          <a:p>
            <a:r>
              <a:rPr lang="en-US" dirty="0"/>
              <a:t>MCA / ACA </a:t>
            </a:r>
            <a:br>
              <a:rPr lang="en-US" dirty="0"/>
            </a:br>
            <a:r>
              <a:rPr lang="en-US" dirty="0"/>
              <a:t>Bifurcation</a:t>
            </a:r>
          </a:p>
        </p:txBody>
      </p:sp>
      <p:sp>
        <p:nvSpPr>
          <p:cNvPr id="240643" name="Rectangle 1027"/>
          <p:cNvSpPr>
            <a:spLocks noChangeArrowheads="1"/>
          </p:cNvSpPr>
          <p:nvPr/>
        </p:nvSpPr>
        <p:spPr bwMode="auto">
          <a:xfrm>
            <a:off x="381000" y="2057400"/>
            <a:ext cx="3962400" cy="4114800"/>
          </a:xfrm>
          <a:prstGeom prst="rect">
            <a:avLst/>
          </a:prstGeom>
          <a:noFill/>
          <a:ln>
            <a:noFill/>
          </a:ln>
          <a:effectLst>
            <a:outerShdw blurRad="63500" dist="17961" dir="2700000" algn="ctr" rotWithShape="0">
              <a:srgbClr val="000000">
                <a:alpha val="74998"/>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Lst>
        </p:spPr>
        <p:txBody>
          <a:bodyPr lIns="90487" tIns="44450" rIns="90487" bIns="44450"/>
          <a:lstStyle/>
          <a:p>
            <a:pPr marL="285750" indent="-285750">
              <a:lnSpc>
                <a:spcPct val="90000"/>
              </a:lnSpc>
              <a:spcBef>
                <a:spcPct val="45000"/>
              </a:spcBef>
              <a:buClr>
                <a:srgbClr val="E5405D"/>
              </a:buClr>
              <a:buSzPct val="100000"/>
              <a:buFontTx/>
              <a:buChar char="•"/>
            </a:pPr>
            <a:r>
              <a:rPr lang="en-US" sz="2800" dirty="0">
                <a:latin typeface="Arial" charset="0"/>
              </a:rPr>
              <a:t>Flow is </a:t>
            </a:r>
            <a:r>
              <a:rPr lang="ja-JP" altLang="en-US" sz="2800" dirty="0">
                <a:latin typeface="Arial"/>
              </a:rPr>
              <a:t>“</a:t>
            </a:r>
            <a:r>
              <a:rPr lang="en-US" sz="2800" dirty="0">
                <a:latin typeface="Arial" charset="0"/>
              </a:rPr>
              <a:t>bidirectional</a:t>
            </a:r>
            <a:r>
              <a:rPr lang="ja-JP" altLang="en-US" sz="2800" dirty="0">
                <a:latin typeface="Arial"/>
              </a:rPr>
              <a:t>”</a:t>
            </a:r>
            <a:endParaRPr lang="en-US" sz="2800" dirty="0">
              <a:latin typeface="Arial" charset="0"/>
            </a:endParaRPr>
          </a:p>
          <a:p>
            <a:pPr marL="285750" indent="-285750">
              <a:lnSpc>
                <a:spcPct val="90000"/>
              </a:lnSpc>
              <a:spcBef>
                <a:spcPct val="45000"/>
              </a:spcBef>
              <a:buClr>
                <a:srgbClr val="E5405D"/>
              </a:buClr>
              <a:buSzPct val="100000"/>
              <a:buFontTx/>
              <a:buChar char="•"/>
            </a:pPr>
            <a:r>
              <a:rPr lang="en-US" sz="2800" dirty="0" smtClean="0">
                <a:latin typeface="Arial" charset="0"/>
              </a:rPr>
              <a:t>SV Depth </a:t>
            </a:r>
            <a:r>
              <a:rPr lang="en-US" sz="2800" dirty="0">
                <a:latin typeface="Arial" charset="0"/>
              </a:rPr>
              <a:t>5.6-6.5 cm</a:t>
            </a:r>
          </a:p>
        </p:txBody>
      </p:sp>
      <p:pic>
        <p:nvPicPr>
          <p:cNvPr id="240644" name="Picture 1028" descr="MCA-ACA"/>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029200" y="2057400"/>
            <a:ext cx="3733800" cy="36337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1026"/>
          <p:cNvSpPr>
            <a:spLocks noGrp="1" noChangeArrowheads="1"/>
          </p:cNvSpPr>
          <p:nvPr>
            <p:ph type="title"/>
          </p:nvPr>
        </p:nvSpPr>
        <p:spPr>
          <a:xfrm>
            <a:off x="977900" y="571500"/>
            <a:ext cx="7772400" cy="1143000"/>
          </a:xfrm>
        </p:spPr>
        <p:txBody>
          <a:bodyPr/>
          <a:lstStyle/>
          <a:p>
            <a:r>
              <a:rPr lang="en-US" sz="4000" dirty="0"/>
              <a:t>Anterior Cerebral Artery </a:t>
            </a:r>
            <a:br>
              <a:rPr lang="en-US" sz="4000" dirty="0"/>
            </a:br>
            <a:r>
              <a:rPr lang="en-US" sz="4000" dirty="0"/>
              <a:t>(ACA) (A1)</a:t>
            </a:r>
            <a:endParaRPr lang="en-US" dirty="0"/>
          </a:p>
        </p:txBody>
      </p:sp>
      <p:sp>
        <p:nvSpPr>
          <p:cNvPr id="242691" name="Rectangle 1027"/>
          <p:cNvSpPr>
            <a:spLocks noChangeArrowheads="1"/>
          </p:cNvSpPr>
          <p:nvPr/>
        </p:nvSpPr>
        <p:spPr bwMode="auto">
          <a:xfrm>
            <a:off x="304800" y="1905000"/>
            <a:ext cx="3962400" cy="4114800"/>
          </a:xfrm>
          <a:prstGeom prst="rect">
            <a:avLst/>
          </a:prstGeom>
          <a:noFill/>
          <a:ln>
            <a:noFill/>
          </a:ln>
          <a:effectLst>
            <a:outerShdw blurRad="63500" dist="17961" dir="2700000" algn="ctr" rotWithShape="0">
              <a:srgbClr val="000000">
                <a:alpha val="74998"/>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Lst>
        </p:spPr>
        <p:txBody>
          <a:bodyPr lIns="90487" tIns="44450" rIns="90487" bIns="44450"/>
          <a:lstStyle/>
          <a:p>
            <a:pPr marL="285750" indent="-285750">
              <a:lnSpc>
                <a:spcPct val="90000"/>
              </a:lnSpc>
              <a:spcBef>
                <a:spcPct val="45000"/>
              </a:spcBef>
              <a:buClr>
                <a:srgbClr val="E5405D"/>
              </a:buClr>
              <a:buSzPct val="100000"/>
              <a:buFontTx/>
              <a:buChar char="•"/>
            </a:pPr>
            <a:r>
              <a:rPr lang="en-US" sz="2800" dirty="0">
                <a:latin typeface="Arial" charset="0"/>
              </a:rPr>
              <a:t>Flow is </a:t>
            </a:r>
            <a:r>
              <a:rPr lang="ja-JP" altLang="en-US" sz="2800" dirty="0">
                <a:latin typeface="Arial"/>
              </a:rPr>
              <a:t>“</a:t>
            </a:r>
            <a:r>
              <a:rPr lang="en-US" sz="2800" dirty="0">
                <a:latin typeface="Arial" charset="0"/>
              </a:rPr>
              <a:t>away</a:t>
            </a:r>
            <a:r>
              <a:rPr lang="ja-JP" altLang="en-US" sz="2800" dirty="0">
                <a:latin typeface="Arial"/>
              </a:rPr>
              <a:t>”</a:t>
            </a:r>
            <a:endParaRPr lang="en-US" sz="2800" dirty="0">
              <a:latin typeface="Arial" charset="0"/>
            </a:endParaRPr>
          </a:p>
          <a:p>
            <a:pPr marL="285750" indent="-285750">
              <a:lnSpc>
                <a:spcPct val="90000"/>
              </a:lnSpc>
              <a:spcBef>
                <a:spcPct val="45000"/>
              </a:spcBef>
              <a:buClr>
                <a:srgbClr val="E5405D"/>
              </a:buClr>
              <a:buSzPct val="100000"/>
              <a:buFontTx/>
              <a:buChar char="•"/>
            </a:pPr>
            <a:r>
              <a:rPr lang="en-US" sz="2800" dirty="0">
                <a:latin typeface="Arial" charset="0"/>
              </a:rPr>
              <a:t>Depth 6.0-8.0 cm</a:t>
            </a:r>
          </a:p>
          <a:p>
            <a:pPr marL="285750" indent="-285750">
              <a:lnSpc>
                <a:spcPct val="90000"/>
              </a:lnSpc>
              <a:spcBef>
                <a:spcPct val="45000"/>
              </a:spcBef>
              <a:buClr>
                <a:srgbClr val="E5405D"/>
              </a:buClr>
              <a:buSzPct val="100000"/>
              <a:buFontTx/>
              <a:buChar char="•"/>
            </a:pPr>
            <a:r>
              <a:rPr lang="en-US" sz="2800" dirty="0">
                <a:latin typeface="Arial" charset="0"/>
              </a:rPr>
              <a:t>Mean velocity 50 cm/s </a:t>
            </a:r>
            <a:r>
              <a:rPr lang="en-US" sz="2800" dirty="0" smtClean="0">
                <a:latin typeface="Arial" charset="0"/>
                <a:sym typeface="Apple Symbols" charset="0"/>
              </a:rPr>
              <a:t>+/-</a:t>
            </a:r>
            <a:r>
              <a:rPr lang="en-US" sz="2800" dirty="0" smtClean="0">
                <a:latin typeface="Arial" charset="0"/>
              </a:rPr>
              <a:t> </a:t>
            </a:r>
            <a:r>
              <a:rPr lang="en-US" sz="2800" dirty="0">
                <a:latin typeface="Arial" charset="0"/>
              </a:rPr>
              <a:t>11 cm/s </a:t>
            </a:r>
          </a:p>
        </p:txBody>
      </p:sp>
      <p:pic>
        <p:nvPicPr>
          <p:cNvPr id="242692" name="Picture 1028" descr="RT ACA-spec-Yennie"/>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457700" y="2120900"/>
            <a:ext cx="4370388" cy="3251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1026"/>
          <p:cNvSpPr>
            <a:spLocks noGrp="1" noChangeArrowheads="1"/>
          </p:cNvSpPr>
          <p:nvPr>
            <p:ph type="title"/>
          </p:nvPr>
        </p:nvSpPr>
        <p:spPr/>
        <p:txBody>
          <a:bodyPr/>
          <a:lstStyle/>
          <a:p>
            <a:r>
              <a:rPr lang="en-US" sz="3600" dirty="0"/>
              <a:t>Posterior Cerebral Artery (PCA)</a:t>
            </a:r>
          </a:p>
        </p:txBody>
      </p:sp>
      <p:sp>
        <p:nvSpPr>
          <p:cNvPr id="244739" name="Rectangle 1027"/>
          <p:cNvSpPr>
            <a:spLocks noGrp="1" noChangeArrowheads="1"/>
          </p:cNvSpPr>
          <p:nvPr>
            <p:ph idx="1"/>
          </p:nvPr>
        </p:nvSpPr>
        <p:spPr/>
        <p:txBody>
          <a:bodyPr/>
          <a:lstStyle/>
          <a:p>
            <a:endParaRPr lang="en-US"/>
          </a:p>
        </p:txBody>
      </p:sp>
      <p:pic>
        <p:nvPicPr>
          <p:cNvPr id="244740" name="Picture 1028" descr="MCA-P1P2power-Yennie"/>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358900" y="1377951"/>
            <a:ext cx="6705600" cy="498743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600" dirty="0"/>
              <a:t>Posterior Cerebral Artery (PCA)</a:t>
            </a:r>
          </a:p>
        </p:txBody>
      </p:sp>
      <p:pic>
        <p:nvPicPr>
          <p:cNvPr id="5" name="Picture 4" descr="peduncle&amp;PCA copy.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89756" y="1790700"/>
            <a:ext cx="7884344" cy="4356100"/>
          </a:xfrm>
          <a:prstGeom prst="rect">
            <a:avLst/>
          </a:prstGeom>
        </p:spPr>
      </p:pic>
    </p:spTree>
    <p:extLst>
      <p:ext uri="{BB962C8B-B14F-4D97-AF65-F5344CB8AC3E}">
        <p14:creationId xmlns:p14="http://schemas.microsoft.com/office/powerpoint/2010/main" val="349073895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1026"/>
          <p:cNvSpPr>
            <a:spLocks noGrp="1" noChangeArrowheads="1"/>
          </p:cNvSpPr>
          <p:nvPr>
            <p:ph type="title"/>
          </p:nvPr>
        </p:nvSpPr>
        <p:spPr/>
        <p:txBody>
          <a:bodyPr/>
          <a:lstStyle/>
          <a:p>
            <a:r>
              <a:rPr lang="en-US" sz="3600" dirty="0"/>
              <a:t>Posterior </a:t>
            </a:r>
            <a:r>
              <a:rPr lang="en-US" sz="3600" dirty="0" smtClean="0"/>
              <a:t>Cerebral Artery </a:t>
            </a:r>
            <a:r>
              <a:rPr lang="en-US" sz="3600" dirty="0"/>
              <a:t>(PCA)</a:t>
            </a:r>
          </a:p>
        </p:txBody>
      </p:sp>
      <p:sp>
        <p:nvSpPr>
          <p:cNvPr id="245763" name="Rectangle 1027"/>
          <p:cNvSpPr>
            <a:spLocks noGrp="1" noChangeArrowheads="1"/>
          </p:cNvSpPr>
          <p:nvPr>
            <p:ph idx="1"/>
          </p:nvPr>
        </p:nvSpPr>
        <p:spPr>
          <a:xfrm>
            <a:off x="381000" y="1828800"/>
            <a:ext cx="3657600" cy="4114800"/>
          </a:xfrm>
        </p:spPr>
        <p:txBody>
          <a:bodyPr/>
          <a:lstStyle/>
          <a:p>
            <a:r>
              <a:rPr lang="en-US" dirty="0"/>
              <a:t>P1</a:t>
            </a:r>
            <a:r>
              <a:rPr lang="en-US" dirty="0" smtClean="0"/>
              <a:t>- flow </a:t>
            </a:r>
            <a:r>
              <a:rPr lang="en-US" dirty="0"/>
              <a:t>towards</a:t>
            </a:r>
          </a:p>
          <a:p>
            <a:r>
              <a:rPr lang="en-US" dirty="0"/>
              <a:t>Depth 6-7 cm </a:t>
            </a:r>
          </a:p>
          <a:p>
            <a:r>
              <a:rPr lang="en-US" dirty="0"/>
              <a:t>P2- flow away</a:t>
            </a:r>
          </a:p>
          <a:p>
            <a:r>
              <a:rPr lang="en-US" dirty="0"/>
              <a:t>Mean vel. 39 cm/</a:t>
            </a:r>
            <a:r>
              <a:rPr lang="en-US" dirty="0" smtClean="0"/>
              <a:t>sec. </a:t>
            </a:r>
            <a:r>
              <a:rPr lang="en-US" dirty="0" smtClean="0">
                <a:sym typeface="Apple Symbols" charset="0"/>
              </a:rPr>
              <a:t>+/- 10cm/sec.</a:t>
            </a:r>
            <a:r>
              <a:rPr lang="en-US" dirty="0" smtClean="0"/>
              <a:t> </a:t>
            </a:r>
            <a:endParaRPr lang="en-US" dirty="0"/>
          </a:p>
          <a:p>
            <a:endParaRPr lang="en-US" dirty="0"/>
          </a:p>
          <a:p>
            <a:endParaRPr lang="en-US" dirty="0"/>
          </a:p>
        </p:txBody>
      </p:sp>
      <p:pic>
        <p:nvPicPr>
          <p:cNvPr id="245764" name="Picture 1028" descr="RtPCA-spec-Yen"/>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114800" y="1981200"/>
            <a:ext cx="4827588" cy="35909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2"/>
          <p:cNvSpPr>
            <a:spLocks noGrp="1" noChangeArrowheads="1"/>
          </p:cNvSpPr>
          <p:nvPr>
            <p:ph type="title"/>
          </p:nvPr>
        </p:nvSpPr>
        <p:spPr/>
        <p:txBody>
          <a:bodyPr/>
          <a:lstStyle/>
          <a:p>
            <a:r>
              <a:rPr lang="en-US" dirty="0" err="1"/>
              <a:t>Vertebro</a:t>
            </a:r>
            <a:r>
              <a:rPr lang="en-US" dirty="0" smtClean="0"/>
              <a:t>-Basilar</a:t>
            </a:r>
            <a:endParaRPr lang="en-US" dirty="0"/>
          </a:p>
        </p:txBody>
      </p:sp>
      <p:pic>
        <p:nvPicPr>
          <p:cNvPr id="246787" name="Picture 3" descr="vert-confluence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105400" y="2514600"/>
            <a:ext cx="2738438" cy="3657600"/>
          </a:xfrm>
          <a:prstGeom prst="rect">
            <a:avLst/>
          </a:prstGeom>
          <a:noFill/>
          <a:extLst>
            <a:ext uri="{909E8E84-426E-40dd-AFC4-6F175D3DCCD1}">
              <a14:hiddenFill xmlns:a14="http://schemas.microsoft.com/office/drawing/2010/main">
                <a:solidFill>
                  <a:srgbClr val="FFFFFF"/>
                </a:solidFill>
              </a14:hiddenFill>
            </a:ext>
          </a:extLst>
        </p:spPr>
      </p:pic>
      <p:pic>
        <p:nvPicPr>
          <p:cNvPr id="246788" name="Picture 4" descr="vert-basila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09600" y="2389188"/>
            <a:ext cx="4267200" cy="3756025"/>
          </a:xfrm>
          <a:prstGeom prst="rect">
            <a:avLst/>
          </a:prstGeom>
          <a:noFill/>
          <a:extLst>
            <a:ext uri="{909E8E84-426E-40dd-AFC4-6F175D3DCCD1}">
              <a14:hiddenFill xmlns:a14="http://schemas.microsoft.com/office/drawing/2010/main">
                <a:solidFill>
                  <a:srgbClr val="FFFFFF"/>
                </a:solidFill>
              </a14:hiddenFill>
            </a:ext>
          </a:extLst>
        </p:spPr>
      </p:pic>
      <p:sp>
        <p:nvSpPr>
          <p:cNvPr id="246789" name="Rectangle 5"/>
          <p:cNvSpPr>
            <a:spLocks noChangeArrowheads="1"/>
          </p:cNvSpPr>
          <p:nvPr/>
        </p:nvSpPr>
        <p:spPr bwMode="auto">
          <a:xfrm>
            <a:off x="2211388" y="6553200"/>
            <a:ext cx="6932612" cy="304800"/>
          </a:xfrm>
          <a:prstGeom prst="rect">
            <a:avLst/>
          </a:prstGeom>
          <a:solidFill>
            <a:srgbClr val="00279F"/>
          </a:solidFill>
          <a:ln w="25400">
            <a:solidFill>
              <a:srgbClr val="00279F"/>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Tree>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977900" y="368300"/>
            <a:ext cx="7772400" cy="1143000"/>
          </a:xfrm>
        </p:spPr>
        <p:txBody>
          <a:bodyPr/>
          <a:lstStyle/>
          <a:p>
            <a:r>
              <a:rPr lang="en-US" sz="4000" dirty="0"/>
              <a:t>Cerebral </a:t>
            </a:r>
            <a:r>
              <a:rPr lang="en-US" sz="4000" dirty="0" smtClean="0"/>
              <a:t>Aneurysm</a:t>
            </a:r>
            <a:endParaRPr lang="en-US" sz="4000" dirty="0"/>
          </a:p>
        </p:txBody>
      </p:sp>
      <p:sp>
        <p:nvSpPr>
          <p:cNvPr id="49155" name="Rectangle 3"/>
          <p:cNvSpPr>
            <a:spLocks noGrp="1" noChangeArrowheads="1"/>
          </p:cNvSpPr>
          <p:nvPr>
            <p:ph idx="1"/>
          </p:nvPr>
        </p:nvSpPr>
        <p:spPr>
          <a:xfrm>
            <a:off x="977900" y="1663700"/>
            <a:ext cx="7340600" cy="4114800"/>
          </a:xfrm>
        </p:spPr>
        <p:txBody>
          <a:bodyPr/>
          <a:lstStyle/>
          <a:p>
            <a:r>
              <a:rPr lang="en-US" dirty="0"/>
              <a:t>Aneurysm rupture – </a:t>
            </a:r>
            <a:r>
              <a:rPr lang="en-US" dirty="0" smtClean="0"/>
              <a:t>approx. </a:t>
            </a:r>
            <a:r>
              <a:rPr lang="en-US" dirty="0"/>
              <a:t>28,000 individuals annually </a:t>
            </a:r>
          </a:p>
          <a:p>
            <a:r>
              <a:rPr lang="en-US" dirty="0"/>
              <a:t>Mortality rate exceeds 50%</a:t>
            </a:r>
          </a:p>
          <a:p>
            <a:r>
              <a:rPr lang="en-US" dirty="0"/>
              <a:t>Survivors </a:t>
            </a:r>
            <a:r>
              <a:rPr lang="en-US" dirty="0" smtClean="0"/>
              <a:t>face aneurysm clipping</a:t>
            </a:r>
            <a:endParaRPr lang="en-US" dirty="0"/>
          </a:p>
          <a:p>
            <a:r>
              <a:rPr lang="en-US" dirty="0"/>
              <a:t>Subarachnoid hemorrhage (SAH) may cause cerebral vessel </a:t>
            </a:r>
            <a:r>
              <a:rPr lang="en-US" dirty="0" smtClean="0"/>
              <a:t>vasospasm; if severe, can result in stroke.</a:t>
            </a:r>
            <a:endParaRPr lang="en-US" dirty="0"/>
          </a:p>
          <a:p>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ChangeArrowheads="1"/>
          </p:cNvSpPr>
          <p:nvPr/>
        </p:nvSpPr>
        <p:spPr bwMode="auto">
          <a:xfrm>
            <a:off x="711200" y="6248400"/>
            <a:ext cx="18970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0243" name="Rectangle 3"/>
          <p:cNvSpPr>
            <a:spLocks noChangeArrowheads="1"/>
          </p:cNvSpPr>
          <p:nvPr/>
        </p:nvSpPr>
        <p:spPr bwMode="auto">
          <a:xfrm>
            <a:off x="3149600" y="6248400"/>
            <a:ext cx="2844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0248" name="Rectangle 8"/>
          <p:cNvSpPr>
            <a:spLocks noGrp="1" noChangeArrowheads="1"/>
          </p:cNvSpPr>
          <p:nvPr>
            <p:ph type="title"/>
          </p:nvPr>
        </p:nvSpPr>
        <p:spPr>
          <a:xfrm>
            <a:off x="914400" y="354013"/>
            <a:ext cx="7348537" cy="1143000"/>
          </a:xfrm>
        </p:spPr>
        <p:txBody>
          <a:bodyPr/>
          <a:lstStyle/>
          <a:p>
            <a:r>
              <a:rPr lang="en-US" dirty="0"/>
              <a:t>Applications of TCD &amp; TCI</a:t>
            </a:r>
          </a:p>
        </p:txBody>
      </p:sp>
      <p:sp>
        <p:nvSpPr>
          <p:cNvPr id="10249" name="Rectangle 9"/>
          <p:cNvSpPr>
            <a:spLocks noGrp="1" noChangeArrowheads="1"/>
          </p:cNvSpPr>
          <p:nvPr>
            <p:ph idx="1"/>
          </p:nvPr>
        </p:nvSpPr>
        <p:spPr>
          <a:xfrm>
            <a:off x="914400" y="1682750"/>
            <a:ext cx="7412037" cy="4114800"/>
          </a:xfrm>
          <a:effectLst/>
        </p:spPr>
        <p:txBody>
          <a:bodyPr/>
          <a:lstStyle/>
          <a:p>
            <a:r>
              <a:rPr lang="en-US" dirty="0"/>
              <a:t>Serial monitoring of MCA and other intracranial vessels for vasospasm. </a:t>
            </a:r>
          </a:p>
          <a:p>
            <a:r>
              <a:rPr lang="en-US" dirty="0"/>
              <a:t>Evaluation of intracranial aneurysm and </a:t>
            </a:r>
            <a:r>
              <a:rPr lang="en-US" dirty="0" err="1"/>
              <a:t>arterio</a:t>
            </a:r>
            <a:r>
              <a:rPr lang="en-US" dirty="0"/>
              <a:t>-venous malformation. </a:t>
            </a:r>
          </a:p>
          <a:p>
            <a:r>
              <a:rPr lang="en-US" dirty="0"/>
              <a:t>Basilar artery occlusion. </a:t>
            </a:r>
          </a:p>
          <a:p>
            <a:r>
              <a:rPr lang="en-US" dirty="0"/>
              <a:t>Intracranial ICA stenosis.</a:t>
            </a:r>
          </a:p>
          <a:p>
            <a:endParaRPr lang="en-US" sz="32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977900" y="368300"/>
            <a:ext cx="7772400" cy="1143000"/>
          </a:xfrm>
        </p:spPr>
        <p:txBody>
          <a:bodyPr/>
          <a:lstStyle/>
          <a:p>
            <a:r>
              <a:rPr lang="en-US" sz="4000" dirty="0"/>
              <a:t>Cerebral </a:t>
            </a:r>
            <a:r>
              <a:rPr lang="en-US" sz="4000" dirty="0" smtClean="0"/>
              <a:t>Aneurysm</a:t>
            </a:r>
            <a:endParaRPr lang="en-US" sz="4000" dirty="0"/>
          </a:p>
        </p:txBody>
      </p:sp>
      <p:sp>
        <p:nvSpPr>
          <p:cNvPr id="49155" name="Rectangle 3"/>
          <p:cNvSpPr>
            <a:spLocks noGrp="1" noChangeArrowheads="1"/>
          </p:cNvSpPr>
          <p:nvPr>
            <p:ph idx="1"/>
          </p:nvPr>
        </p:nvSpPr>
        <p:spPr>
          <a:xfrm>
            <a:off x="977900" y="1663700"/>
            <a:ext cx="7340600" cy="4114800"/>
          </a:xfrm>
        </p:spPr>
        <p:txBody>
          <a:bodyPr/>
          <a:lstStyle/>
          <a:p>
            <a:r>
              <a:rPr lang="en-US" dirty="0" smtClean="0"/>
              <a:t>Spasm is commonly delayed in onset</a:t>
            </a:r>
            <a:endParaRPr lang="en-US" dirty="0"/>
          </a:p>
          <a:p>
            <a:r>
              <a:rPr lang="en-US" dirty="0" smtClean="0"/>
              <a:t>Serial TCD or TCI monitoring can detect the onset, severity, and effects of treatment</a:t>
            </a:r>
            <a:endParaRPr lang="en-US" dirty="0"/>
          </a:p>
          <a:p>
            <a:r>
              <a:rPr lang="en-US" dirty="0" smtClean="0"/>
              <a:t>Treatment may include potent vasodilators and/or angioplasty </a:t>
            </a:r>
            <a:endParaRPr lang="en-US" dirty="0"/>
          </a:p>
        </p:txBody>
      </p:sp>
    </p:spTree>
    <p:extLst>
      <p:ext uri="{BB962C8B-B14F-4D97-AF65-F5344CB8AC3E}">
        <p14:creationId xmlns:p14="http://schemas.microsoft.com/office/powerpoint/2010/main" val="26926082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1427163" y="368300"/>
            <a:ext cx="6365875" cy="1143000"/>
          </a:xfrm>
        </p:spPr>
        <p:txBody>
          <a:bodyPr/>
          <a:lstStyle/>
          <a:p>
            <a:r>
              <a:rPr lang="en-US" sz="4000" dirty="0"/>
              <a:t>Cerebral </a:t>
            </a:r>
            <a:r>
              <a:rPr lang="en-US" sz="4000" dirty="0" smtClean="0"/>
              <a:t>Vasospasm</a:t>
            </a:r>
            <a:endParaRPr lang="en-US" sz="4000" dirty="0"/>
          </a:p>
        </p:txBody>
      </p:sp>
      <p:sp>
        <p:nvSpPr>
          <p:cNvPr id="50182" name="Rectangle 6"/>
          <p:cNvSpPr>
            <a:spLocks noGrp="1" noChangeArrowheads="1"/>
          </p:cNvSpPr>
          <p:nvPr>
            <p:ph type="body" sz="half" idx="1"/>
          </p:nvPr>
        </p:nvSpPr>
        <p:spPr>
          <a:xfrm>
            <a:off x="457200" y="1905000"/>
            <a:ext cx="4572000" cy="4114800"/>
          </a:xfrm>
        </p:spPr>
        <p:txBody>
          <a:bodyPr/>
          <a:lstStyle/>
          <a:p>
            <a:pPr>
              <a:lnSpc>
                <a:spcPct val="70000"/>
              </a:lnSpc>
              <a:spcBef>
                <a:spcPct val="35000"/>
              </a:spcBef>
            </a:pPr>
            <a:r>
              <a:rPr lang="en-US" dirty="0"/>
              <a:t>Vasospasm:</a:t>
            </a:r>
          </a:p>
          <a:p>
            <a:pPr>
              <a:lnSpc>
                <a:spcPct val="70000"/>
              </a:lnSpc>
              <a:spcBef>
                <a:spcPct val="35000"/>
              </a:spcBef>
              <a:buFontTx/>
              <a:buNone/>
            </a:pPr>
            <a:r>
              <a:rPr lang="en-US" dirty="0"/>
              <a:t>   range = mild  </a:t>
            </a:r>
            <a:r>
              <a:rPr lang="en-US" dirty="0" smtClean="0"/>
              <a:t>&gt;&gt; </a:t>
            </a:r>
            <a:r>
              <a:rPr lang="en-US" dirty="0"/>
              <a:t>severe</a:t>
            </a:r>
          </a:p>
          <a:p>
            <a:r>
              <a:rPr lang="en-US" dirty="0"/>
              <a:t>May occur in any major cerebral </a:t>
            </a:r>
            <a:r>
              <a:rPr lang="en-US" dirty="0" smtClean="0"/>
              <a:t>vessel</a:t>
            </a:r>
            <a:endParaRPr lang="en-US" dirty="0"/>
          </a:p>
        </p:txBody>
      </p:sp>
      <p:graphicFrame>
        <p:nvGraphicFramePr>
          <p:cNvPr id="50185" name="Object 9"/>
          <p:cNvGraphicFramePr>
            <a:graphicFrameLocks noGrp="1" noChangeAspect="1"/>
          </p:cNvGraphicFramePr>
          <p:nvPr>
            <p:ph type="clipArt" sz="half" idx="2"/>
          </p:nvPr>
        </p:nvGraphicFramePr>
        <p:xfrm>
          <a:off x="4902200" y="2057400"/>
          <a:ext cx="3657600" cy="3187700"/>
        </p:xfrm>
        <a:graphic>
          <a:graphicData uri="http://schemas.openxmlformats.org/presentationml/2006/ole">
            <mc:AlternateContent xmlns:mc="http://schemas.openxmlformats.org/markup-compatibility/2006">
              <mc:Choice xmlns:v="urn:schemas-microsoft-com:vml" Requires="v">
                <p:oleObj spid="_x0000_s50222" name="Image" r:id="rId4" imgW="5438758" imgH="4739852" progId="Photoshop.Image.6">
                  <p:embed/>
                </p:oleObj>
              </mc:Choice>
              <mc:Fallback>
                <p:oleObj name="Image" r:id="rId4" imgW="5438758" imgH="4739852" progId="Photoshop.Image.6">
                  <p:embed/>
                  <p:pic>
                    <p:nvPicPr>
                      <p:cNvPr id="0" name="Object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02200" y="2057400"/>
                        <a:ext cx="3657600" cy="3187700"/>
                      </a:xfrm>
                      <a:prstGeom prst="rect">
                        <a:avLst/>
                      </a:prstGeom>
                      <a:ln w="38100" cmpd="sng">
                        <a:solidFill>
                          <a:schemeClr val="folHlink"/>
                        </a:solidFill>
                        <a:miter lim="800000"/>
                        <a:headEnd/>
                        <a:tailEnd/>
                      </a:ln>
                      <a:extLst>
                        <a:ext uri="{FAA26D3D-D897-4be2-8F04-BA451C77F1D7}">
                          <ma14:placeholderFlag xmlns:ma14="http://schemas.microsoft.com/office/mac/drawingml/2011/main" val="1"/>
                        </a:ext>
                      </a:extLst>
                    </p:spPr>
                  </p:pic>
                </p:oleObj>
              </mc:Fallback>
            </mc:AlternateContent>
          </a:graphicData>
        </a:graphic>
      </p:graphicFrame>
      <p:sp>
        <p:nvSpPr>
          <p:cNvPr id="50187" name="Text Box 11"/>
          <p:cNvSpPr txBox="1">
            <a:spLocks noChangeArrowheads="1"/>
          </p:cNvSpPr>
          <p:nvPr/>
        </p:nvSpPr>
        <p:spPr bwMode="auto">
          <a:xfrm>
            <a:off x="6359525" y="2238375"/>
            <a:ext cx="2097088" cy="457200"/>
          </a:xfrm>
          <a:prstGeom prst="rect">
            <a:avLst/>
          </a:prstGeom>
          <a:solidFill>
            <a:schemeClr val="bg2"/>
          </a:solidFill>
          <a:ln>
            <a:noFill/>
          </a:ln>
          <a:effectLst/>
          <a:extLs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a:t>Basilar a spasm</a:t>
            </a:r>
          </a:p>
        </p:txBody>
      </p:sp>
      <p:sp>
        <p:nvSpPr>
          <p:cNvPr id="50188" name="Text Box 12"/>
          <p:cNvSpPr txBox="1">
            <a:spLocks noChangeArrowheads="1"/>
          </p:cNvSpPr>
          <p:nvPr/>
        </p:nvSpPr>
        <p:spPr bwMode="auto">
          <a:xfrm>
            <a:off x="5956300" y="4673600"/>
            <a:ext cx="13858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a:solidFill>
                  <a:srgbClr val="000000"/>
                </a:solidFill>
              </a:rPr>
              <a:t>vertebrals</a:t>
            </a:r>
          </a:p>
        </p:txBody>
      </p:sp>
      <p:sp>
        <p:nvSpPr>
          <p:cNvPr id="50189" name="Line 13"/>
          <p:cNvSpPr>
            <a:spLocks noChangeShapeType="1"/>
          </p:cNvSpPr>
          <p:nvPr/>
        </p:nvSpPr>
        <p:spPr bwMode="auto">
          <a:xfrm flipH="1">
            <a:off x="6591300" y="2755900"/>
            <a:ext cx="914400" cy="685800"/>
          </a:xfrm>
          <a:prstGeom prst="line">
            <a:avLst/>
          </a:prstGeom>
          <a:noFill/>
          <a:ln w="5080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Tree>
  </p:cSld>
  <p:clrMapOvr>
    <a:masterClrMapping/>
  </p:clrMapOvr>
  <p:transition xmlns:p14="http://schemas.microsoft.com/office/powerpoint/2010/mai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977900" y="393700"/>
            <a:ext cx="7772400" cy="1143000"/>
          </a:xfrm>
        </p:spPr>
        <p:txBody>
          <a:bodyPr/>
          <a:lstStyle/>
          <a:p>
            <a:r>
              <a:rPr lang="en-US" sz="3600" dirty="0"/>
              <a:t>Cerebral V</a:t>
            </a:r>
            <a:r>
              <a:rPr lang="en-US" sz="3600" dirty="0" smtClean="0"/>
              <a:t>asospasm Symptoms</a:t>
            </a:r>
            <a:endParaRPr lang="en-US" sz="3600" dirty="0"/>
          </a:p>
        </p:txBody>
      </p:sp>
      <p:sp>
        <p:nvSpPr>
          <p:cNvPr id="53251" name="Rectangle 3"/>
          <p:cNvSpPr>
            <a:spLocks noGrp="1" noChangeArrowheads="1"/>
          </p:cNvSpPr>
          <p:nvPr>
            <p:ph idx="1"/>
          </p:nvPr>
        </p:nvSpPr>
        <p:spPr>
          <a:xfrm>
            <a:off x="977900" y="1612900"/>
            <a:ext cx="7297737" cy="4114800"/>
          </a:xfrm>
        </p:spPr>
        <p:txBody>
          <a:bodyPr/>
          <a:lstStyle/>
          <a:p>
            <a:r>
              <a:rPr lang="en-US" dirty="0"/>
              <a:t>Confusion</a:t>
            </a:r>
          </a:p>
          <a:p>
            <a:r>
              <a:rPr lang="en-US" dirty="0"/>
              <a:t>Decreased level of consciousness</a:t>
            </a:r>
          </a:p>
          <a:p>
            <a:r>
              <a:rPr lang="ja-JP" altLang="en-US" dirty="0">
                <a:latin typeface="Arial"/>
              </a:rPr>
              <a:t>“</a:t>
            </a:r>
            <a:r>
              <a:rPr lang="en-US" dirty="0" smtClean="0"/>
              <a:t>Goofiness</a:t>
            </a:r>
            <a:r>
              <a:rPr lang="ja-JP" altLang="en-US" dirty="0" smtClean="0">
                <a:latin typeface="Arial"/>
              </a:rPr>
              <a:t>”</a:t>
            </a:r>
            <a:r>
              <a:rPr lang="en-US" altLang="ja-JP" dirty="0" smtClean="0">
                <a:latin typeface="Arial"/>
              </a:rPr>
              <a:t> </a:t>
            </a:r>
            <a:endParaRPr lang="en-US" dirty="0"/>
          </a:p>
          <a:p>
            <a:r>
              <a:rPr lang="en-US" dirty="0"/>
              <a:t>Stroke</a:t>
            </a:r>
          </a:p>
          <a:p>
            <a:r>
              <a:rPr lang="en-US" dirty="0"/>
              <a:t>Death</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Vasospasm Method</a:t>
            </a:r>
            <a:endParaRPr lang="en-US" dirty="0"/>
          </a:p>
        </p:txBody>
      </p:sp>
      <p:sp>
        <p:nvSpPr>
          <p:cNvPr id="3" name="Content Placeholder 2"/>
          <p:cNvSpPr>
            <a:spLocks noGrp="1"/>
          </p:cNvSpPr>
          <p:nvPr>
            <p:ph idx="1"/>
          </p:nvPr>
        </p:nvSpPr>
        <p:spPr>
          <a:xfrm>
            <a:off x="977900" y="1587500"/>
            <a:ext cx="7200900" cy="4114800"/>
          </a:xfrm>
        </p:spPr>
        <p:txBody>
          <a:bodyPr/>
          <a:lstStyle/>
          <a:p>
            <a:r>
              <a:rPr lang="en-US" dirty="0" smtClean="0"/>
              <a:t>If necessary, have the patient sedated</a:t>
            </a:r>
          </a:p>
          <a:p>
            <a:r>
              <a:rPr lang="en-US" dirty="0" smtClean="0"/>
              <a:t>Move or remove temporal bandages</a:t>
            </a:r>
          </a:p>
          <a:p>
            <a:r>
              <a:rPr lang="en-US" dirty="0" smtClean="0"/>
              <a:t>Use sterile acoustic gel on the side of the incision</a:t>
            </a:r>
          </a:p>
          <a:p>
            <a:r>
              <a:rPr lang="en-US" dirty="0" smtClean="0"/>
              <a:t>Use </a:t>
            </a:r>
            <a:r>
              <a:rPr lang="en-US" dirty="0" err="1" smtClean="0"/>
              <a:t>transtemporal</a:t>
            </a:r>
            <a:r>
              <a:rPr lang="en-US" dirty="0" smtClean="0"/>
              <a:t> window, perform a </a:t>
            </a:r>
            <a:r>
              <a:rPr lang="en-US" u="sng" dirty="0" smtClean="0"/>
              <a:t>bilateral</a:t>
            </a:r>
            <a:r>
              <a:rPr lang="en-US" dirty="0" smtClean="0"/>
              <a:t> baseline TCD/TCI exam</a:t>
            </a:r>
          </a:p>
          <a:p>
            <a:r>
              <a:rPr lang="en-US" dirty="0" smtClean="0"/>
              <a:t>The most common vessel involved is the MCA</a:t>
            </a:r>
            <a:endParaRPr lang="en-US" dirty="0"/>
          </a:p>
        </p:txBody>
      </p:sp>
    </p:spTree>
    <p:extLst>
      <p:ext uri="{BB962C8B-B14F-4D97-AF65-F5344CB8AC3E}">
        <p14:creationId xmlns:p14="http://schemas.microsoft.com/office/powerpoint/2010/main" val="238564942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Vasospasm Method</a:t>
            </a:r>
            <a:endParaRPr lang="en-US" dirty="0"/>
          </a:p>
        </p:txBody>
      </p:sp>
      <p:sp>
        <p:nvSpPr>
          <p:cNvPr id="3" name="Content Placeholder 2"/>
          <p:cNvSpPr>
            <a:spLocks noGrp="1"/>
          </p:cNvSpPr>
          <p:nvPr>
            <p:ph idx="1"/>
          </p:nvPr>
        </p:nvSpPr>
        <p:spPr>
          <a:xfrm>
            <a:off x="977900" y="1587500"/>
            <a:ext cx="7404100" cy="4114800"/>
          </a:xfrm>
        </p:spPr>
        <p:txBody>
          <a:bodyPr/>
          <a:lstStyle/>
          <a:p>
            <a:r>
              <a:rPr lang="en-US" dirty="0" smtClean="0"/>
              <a:t>Investigate the entire MCA with color and spectral Doppler</a:t>
            </a:r>
          </a:p>
          <a:p>
            <a:r>
              <a:rPr lang="en-US" dirty="0" smtClean="0"/>
              <a:t>Look for regions of focal velocity acceleration</a:t>
            </a:r>
          </a:p>
          <a:p>
            <a:r>
              <a:rPr lang="en-US" dirty="0" smtClean="0"/>
              <a:t>Record the highest mean velocity, note the depth of SV for follow-up</a:t>
            </a:r>
          </a:p>
          <a:p>
            <a:r>
              <a:rPr lang="en-US" dirty="0" smtClean="0"/>
              <a:t>Diagnosis of vasospasm is based on high mean velocity</a:t>
            </a:r>
          </a:p>
        </p:txBody>
      </p:sp>
    </p:spTree>
    <p:extLst>
      <p:ext uri="{BB962C8B-B14F-4D97-AF65-F5344CB8AC3E}">
        <p14:creationId xmlns:p14="http://schemas.microsoft.com/office/powerpoint/2010/main" val="99080039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ChangeArrowheads="1"/>
          </p:cNvSpPr>
          <p:nvPr/>
        </p:nvSpPr>
        <p:spPr bwMode="auto">
          <a:xfrm>
            <a:off x="711200" y="6248400"/>
            <a:ext cx="18970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147" name="Rectangle 3"/>
          <p:cNvSpPr>
            <a:spLocks noChangeArrowheads="1"/>
          </p:cNvSpPr>
          <p:nvPr/>
        </p:nvSpPr>
        <p:spPr bwMode="auto">
          <a:xfrm>
            <a:off x="3149600" y="6248400"/>
            <a:ext cx="2844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151" name="Rectangle 7"/>
          <p:cNvSpPr>
            <a:spLocks noGrp="1" noChangeArrowheads="1"/>
          </p:cNvSpPr>
          <p:nvPr>
            <p:ph type="title"/>
          </p:nvPr>
        </p:nvSpPr>
        <p:spPr/>
        <p:txBody>
          <a:bodyPr/>
          <a:lstStyle/>
          <a:p>
            <a:r>
              <a:rPr lang="en-US" sz="4000"/>
              <a:t>TCD - MCA Vasospasm</a:t>
            </a:r>
          </a:p>
        </p:txBody>
      </p:sp>
      <p:sp>
        <p:nvSpPr>
          <p:cNvPr id="6152" name="Rectangle 8"/>
          <p:cNvSpPr>
            <a:spLocks noGrp="1" noChangeArrowheads="1"/>
          </p:cNvSpPr>
          <p:nvPr>
            <p:ph idx="1"/>
          </p:nvPr>
        </p:nvSpPr>
        <p:spPr>
          <a:xfrm>
            <a:off x="977900" y="2057400"/>
            <a:ext cx="6891337" cy="3594100"/>
          </a:xfrm>
        </p:spPr>
        <p:txBody>
          <a:bodyPr/>
          <a:lstStyle/>
          <a:p>
            <a:pPr>
              <a:spcAft>
                <a:spcPts val="1464"/>
              </a:spcAft>
            </a:pPr>
            <a:r>
              <a:rPr lang="en-US" sz="2400" dirty="0"/>
              <a:t>Normal 	</a:t>
            </a:r>
            <a:r>
              <a:rPr lang="en-US" sz="2400" dirty="0" smtClean="0"/>
              <a:t>30 – 80 cm/sec</a:t>
            </a:r>
            <a:endParaRPr lang="en-US" sz="2400" dirty="0"/>
          </a:p>
          <a:p>
            <a:pPr>
              <a:spcAft>
                <a:spcPts val="1464"/>
              </a:spcAft>
            </a:pPr>
            <a:r>
              <a:rPr lang="en-US" sz="2400" dirty="0"/>
              <a:t>Mild		120 –</a:t>
            </a:r>
            <a:r>
              <a:rPr lang="en-US" sz="2400" dirty="0" smtClean="0"/>
              <a:t>140 cm/sec  </a:t>
            </a:r>
            <a:r>
              <a:rPr lang="en-US" sz="2400" dirty="0"/>
              <a:t>(hyperemia ?)</a:t>
            </a:r>
          </a:p>
          <a:p>
            <a:pPr>
              <a:spcAft>
                <a:spcPts val="1464"/>
              </a:spcAft>
            </a:pPr>
            <a:r>
              <a:rPr lang="en-US" sz="2400" dirty="0"/>
              <a:t>Moderate	140 </a:t>
            </a:r>
            <a:r>
              <a:rPr lang="en-US" sz="2400" dirty="0" smtClean="0"/>
              <a:t>– 200 cm/sec</a:t>
            </a:r>
            <a:endParaRPr lang="en-US" sz="2400" dirty="0"/>
          </a:p>
          <a:p>
            <a:pPr>
              <a:spcAft>
                <a:spcPts val="1464"/>
              </a:spcAft>
            </a:pPr>
            <a:r>
              <a:rPr lang="en-US" sz="2400" dirty="0"/>
              <a:t>Severe	</a:t>
            </a:r>
            <a:r>
              <a:rPr lang="en-US" sz="2400" dirty="0" smtClean="0"/>
              <a:t> &gt; 200 cm/sec </a:t>
            </a:r>
            <a:endParaRPr lang="en-US" sz="2400" dirty="0"/>
          </a:p>
          <a:p>
            <a:pPr>
              <a:spcAft>
                <a:spcPts val="1464"/>
              </a:spcAft>
            </a:pPr>
            <a:r>
              <a:rPr lang="en-US" sz="2400" dirty="0" smtClean="0"/>
              <a:t>Some labs include an MCA / ICA ratio (mean velocities).  ≥ 6.0 ratio is consistent with severe vasospasm</a:t>
            </a:r>
            <a:endParaRPr lang="en-US" sz="2400" dirty="0"/>
          </a:p>
        </p:txBody>
      </p:sp>
      <p:sp>
        <p:nvSpPr>
          <p:cNvPr id="6150" name="Rectangle 6"/>
          <p:cNvSpPr>
            <a:spLocks noChangeArrowheads="1"/>
          </p:cNvSpPr>
          <p:nvPr/>
        </p:nvSpPr>
        <p:spPr bwMode="auto">
          <a:xfrm>
            <a:off x="2014538" y="1381125"/>
            <a:ext cx="5173662" cy="576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7" tIns="44450" rIns="90487" bIns="44450">
            <a:spAutoFit/>
          </a:bodyPr>
          <a:lstStyle/>
          <a:p>
            <a:r>
              <a:rPr lang="en-US" sz="3200" b="1" dirty="0">
                <a:latin typeface="Arial" charset="0"/>
              </a:rPr>
              <a:t>Mean velocities (cm / sec)</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1447800" y="381000"/>
            <a:ext cx="6365875" cy="1143000"/>
          </a:xfrm>
        </p:spPr>
        <p:txBody>
          <a:bodyPr/>
          <a:lstStyle/>
          <a:p>
            <a:r>
              <a:rPr lang="en-US" sz="3600" dirty="0"/>
              <a:t>TCD </a:t>
            </a:r>
            <a:r>
              <a:rPr lang="en-US" sz="3600" dirty="0" smtClean="0"/>
              <a:t>Chart </a:t>
            </a:r>
            <a:r>
              <a:rPr lang="en-US" sz="3600" dirty="0"/>
              <a:t>for </a:t>
            </a:r>
            <a:r>
              <a:rPr lang="en-US" sz="3600" dirty="0" smtClean="0"/>
              <a:t>Vasospasm</a:t>
            </a:r>
            <a:endParaRPr lang="en-US" sz="3600" dirty="0"/>
          </a:p>
        </p:txBody>
      </p:sp>
      <p:pic>
        <p:nvPicPr>
          <p:cNvPr id="43011" name="Picture 3" descr="TCD-chart"/>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371600" y="1524000"/>
            <a:ext cx="6705600" cy="47132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ChangeArrowheads="1"/>
          </p:cNvSpPr>
          <p:nvPr/>
        </p:nvSpPr>
        <p:spPr bwMode="auto">
          <a:xfrm>
            <a:off x="711200" y="6248400"/>
            <a:ext cx="18970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prstDash val="sysDot"/>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54275" name="Rectangle 3"/>
          <p:cNvSpPr>
            <a:spLocks noChangeArrowheads="1"/>
          </p:cNvSpPr>
          <p:nvPr/>
        </p:nvSpPr>
        <p:spPr bwMode="auto">
          <a:xfrm>
            <a:off x="3149600" y="6248400"/>
            <a:ext cx="2844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prstDash val="sysDot"/>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54278" name="Rectangle 6"/>
          <p:cNvSpPr>
            <a:spLocks noGrp="1" noChangeArrowheads="1"/>
          </p:cNvSpPr>
          <p:nvPr>
            <p:ph type="title"/>
          </p:nvPr>
        </p:nvSpPr>
        <p:spPr>
          <a:xfrm>
            <a:off x="1143000" y="304800"/>
            <a:ext cx="6365875" cy="1143000"/>
          </a:xfrm>
        </p:spPr>
        <p:txBody>
          <a:bodyPr/>
          <a:lstStyle/>
          <a:p>
            <a:r>
              <a:rPr lang="en-US" sz="4000"/>
              <a:t>Patient S.G.</a:t>
            </a:r>
          </a:p>
        </p:txBody>
      </p:sp>
      <p:sp>
        <p:nvSpPr>
          <p:cNvPr id="54277" name="Rectangle 5"/>
          <p:cNvSpPr>
            <a:spLocks noGrp="1" noChangeArrowheads="1"/>
          </p:cNvSpPr>
          <p:nvPr>
            <p:ph idx="1"/>
          </p:nvPr>
        </p:nvSpPr>
        <p:spPr>
          <a:xfrm>
            <a:off x="881063" y="1695450"/>
            <a:ext cx="7145337" cy="4114800"/>
          </a:xfrm>
          <a:noFill/>
          <a:ln/>
          <a:effectLst/>
        </p:spPr>
        <p:txBody>
          <a:bodyPr lIns="90487" rIns="90487"/>
          <a:lstStyle/>
          <a:p>
            <a:r>
              <a:rPr lang="en-US" dirty="0" smtClean="0"/>
              <a:t>46 yr. old female incurred a SAH </a:t>
            </a:r>
            <a:r>
              <a:rPr lang="en-US" dirty="0"/>
              <a:t>6/</a:t>
            </a:r>
            <a:r>
              <a:rPr lang="en-US" dirty="0" smtClean="0"/>
              <a:t>26/--</a:t>
            </a:r>
            <a:endParaRPr lang="en-US" dirty="0"/>
          </a:p>
          <a:p>
            <a:r>
              <a:rPr lang="en-US" sz="2400" dirty="0"/>
              <a:t>Left MCA aneurysm clipped 6/</a:t>
            </a:r>
            <a:r>
              <a:rPr lang="en-US" sz="2400" dirty="0" smtClean="0"/>
              <a:t>26</a:t>
            </a:r>
            <a:endParaRPr lang="en-US" sz="2400" dirty="0"/>
          </a:p>
          <a:p>
            <a:r>
              <a:rPr lang="en-US" sz="2400" dirty="0" err="1"/>
              <a:t>Angio</a:t>
            </a:r>
            <a:r>
              <a:rPr lang="en-US" sz="2400" dirty="0"/>
              <a:t> #1, 6/28, no significant spasm </a:t>
            </a:r>
          </a:p>
          <a:p>
            <a:pPr>
              <a:lnSpc>
                <a:spcPct val="95000"/>
              </a:lnSpc>
            </a:pPr>
            <a:r>
              <a:rPr lang="en-US" sz="2400" dirty="0"/>
              <a:t>7/10 progression to severe </a:t>
            </a:r>
            <a:r>
              <a:rPr lang="en-US" sz="2400" dirty="0" smtClean="0"/>
              <a:t>Rt. </a:t>
            </a:r>
            <a:r>
              <a:rPr lang="en-US" sz="2400" dirty="0"/>
              <a:t>MCA spasm </a:t>
            </a:r>
            <a:r>
              <a:rPr lang="en-US" sz="2400" dirty="0" err="1"/>
              <a:t>Angio</a:t>
            </a:r>
            <a:r>
              <a:rPr lang="en-US" sz="2400" dirty="0"/>
              <a:t> confirmation and </a:t>
            </a:r>
            <a:r>
              <a:rPr lang="en-US" sz="2400" dirty="0" err="1" smtClean="0"/>
              <a:t>Papavarine</a:t>
            </a:r>
            <a:r>
              <a:rPr lang="en-US" sz="2400" dirty="0" smtClean="0"/>
              <a:t> administered </a:t>
            </a:r>
            <a:r>
              <a:rPr lang="en-US" sz="2400" dirty="0"/>
              <a:t>into </a:t>
            </a:r>
            <a:r>
              <a:rPr lang="en-US" sz="2400" dirty="0" smtClean="0"/>
              <a:t>Rt. </a:t>
            </a:r>
            <a:r>
              <a:rPr lang="en-US" sz="2400" dirty="0"/>
              <a:t>MCA</a:t>
            </a:r>
          </a:p>
          <a:p>
            <a:r>
              <a:rPr lang="en-US" sz="2400" dirty="0"/>
              <a:t>7/11, 480 mg </a:t>
            </a:r>
            <a:r>
              <a:rPr lang="en-US" sz="2400" dirty="0" err="1" smtClean="0"/>
              <a:t>Papavarine</a:t>
            </a:r>
            <a:r>
              <a:rPr lang="en-US" sz="2400" dirty="0" smtClean="0"/>
              <a:t> Rt</a:t>
            </a:r>
            <a:r>
              <a:rPr lang="en-US" sz="2400" dirty="0"/>
              <a:t>.</a:t>
            </a:r>
            <a:r>
              <a:rPr lang="en-US" sz="2400" dirty="0" smtClean="0"/>
              <a:t> </a:t>
            </a:r>
            <a:r>
              <a:rPr lang="en-US" sz="2400" dirty="0"/>
              <a:t>MCA </a:t>
            </a:r>
          </a:p>
          <a:p>
            <a:r>
              <a:rPr lang="en-US" sz="2400" dirty="0"/>
              <a:t>7/12, 250 mg </a:t>
            </a:r>
            <a:r>
              <a:rPr lang="en-US" sz="2400" dirty="0" err="1"/>
              <a:t>Papavarine</a:t>
            </a:r>
            <a:r>
              <a:rPr lang="en-US" sz="2400" dirty="0"/>
              <a:t> </a:t>
            </a:r>
            <a:r>
              <a:rPr lang="en-US" sz="2400" dirty="0" smtClean="0"/>
              <a:t>Rt. </a:t>
            </a:r>
            <a:r>
              <a:rPr lang="en-US" sz="2400" dirty="0"/>
              <a:t>MCA</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73" name="Text Box 9"/>
          <p:cNvSpPr txBox="1">
            <a:spLocks noChangeArrowheads="1"/>
          </p:cNvSpPr>
          <p:nvPr/>
        </p:nvSpPr>
        <p:spPr bwMode="auto">
          <a:xfrm>
            <a:off x="1422400" y="533400"/>
            <a:ext cx="710698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800" dirty="0"/>
              <a:t>Patient SG: SAH from </a:t>
            </a:r>
            <a:r>
              <a:rPr lang="en-US" sz="2800" dirty="0" smtClean="0"/>
              <a:t>Lt. </a:t>
            </a:r>
            <a:r>
              <a:rPr lang="en-US" sz="2800" dirty="0"/>
              <a:t>MCA Aneurysm 6/26</a:t>
            </a:r>
          </a:p>
        </p:txBody>
      </p:sp>
      <p:grpSp>
        <p:nvGrpSpPr>
          <p:cNvPr id="36876" name="Group 12"/>
          <p:cNvGrpSpPr>
            <a:grpSpLocks/>
          </p:cNvGrpSpPr>
          <p:nvPr/>
        </p:nvGrpSpPr>
        <p:grpSpPr bwMode="auto">
          <a:xfrm>
            <a:off x="1014413" y="1219200"/>
            <a:ext cx="7519987" cy="5014913"/>
            <a:chOff x="719" y="912"/>
            <a:chExt cx="5329" cy="3159"/>
          </a:xfrm>
        </p:grpSpPr>
        <p:pic>
          <p:nvPicPr>
            <p:cNvPr id="36866" name="Picture 2" descr="Sgregg-chaRT"/>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8" y="912"/>
              <a:ext cx="5280" cy="3090"/>
            </a:xfrm>
            <a:prstGeom prst="rect">
              <a:avLst/>
            </a:prstGeom>
            <a:noFill/>
            <a:extLst>
              <a:ext uri="{909E8E84-426E-40dd-AFC4-6F175D3DCCD1}">
                <a14:hiddenFill xmlns:a14="http://schemas.microsoft.com/office/drawing/2010/main">
                  <a:solidFill>
                    <a:srgbClr val="FFFFFF"/>
                  </a:solidFill>
                </a14:hiddenFill>
              </a:ext>
            </a:extLst>
          </p:spPr>
        </p:pic>
        <p:sp>
          <p:nvSpPr>
            <p:cNvPr id="36867" name="Line 3"/>
            <p:cNvSpPr>
              <a:spLocks noChangeShapeType="1"/>
            </p:cNvSpPr>
            <p:nvPr/>
          </p:nvSpPr>
          <p:spPr bwMode="auto">
            <a:xfrm>
              <a:off x="1344" y="1920"/>
              <a:ext cx="4464" cy="0"/>
            </a:xfrm>
            <a:prstGeom prst="line">
              <a:avLst/>
            </a:prstGeom>
            <a:noFill/>
            <a:ln w="508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36868" name="Line 4"/>
            <p:cNvSpPr>
              <a:spLocks noChangeShapeType="1"/>
            </p:cNvSpPr>
            <p:nvPr/>
          </p:nvSpPr>
          <p:spPr bwMode="auto">
            <a:xfrm>
              <a:off x="1344" y="2688"/>
              <a:ext cx="4464" cy="0"/>
            </a:xfrm>
            <a:prstGeom prst="line">
              <a:avLst/>
            </a:prstGeom>
            <a:noFill/>
            <a:ln w="508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36869" name="Line 5"/>
            <p:cNvSpPr>
              <a:spLocks noChangeShapeType="1"/>
            </p:cNvSpPr>
            <p:nvPr/>
          </p:nvSpPr>
          <p:spPr bwMode="auto">
            <a:xfrm>
              <a:off x="1344" y="2496"/>
              <a:ext cx="4464" cy="0"/>
            </a:xfrm>
            <a:prstGeom prst="line">
              <a:avLst/>
            </a:prstGeom>
            <a:noFill/>
            <a:ln w="508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36870" name="Text Box 6"/>
            <p:cNvSpPr txBox="1">
              <a:spLocks noChangeArrowheads="1"/>
            </p:cNvSpPr>
            <p:nvPr/>
          </p:nvSpPr>
          <p:spPr bwMode="auto">
            <a:xfrm>
              <a:off x="5088" y="1680"/>
              <a:ext cx="68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a:solidFill>
                    <a:schemeClr val="tx2"/>
                  </a:solidFill>
                </a:rPr>
                <a:t>severe</a:t>
              </a:r>
            </a:p>
          </p:txBody>
        </p:sp>
        <p:sp>
          <p:nvSpPr>
            <p:cNvPr id="36871" name="Text Box 7"/>
            <p:cNvSpPr txBox="1">
              <a:spLocks noChangeArrowheads="1"/>
            </p:cNvSpPr>
            <p:nvPr/>
          </p:nvSpPr>
          <p:spPr bwMode="auto">
            <a:xfrm>
              <a:off x="5078" y="2186"/>
              <a:ext cx="93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a:solidFill>
                    <a:schemeClr val="tx2"/>
                  </a:solidFill>
                </a:rPr>
                <a:t>moderate</a:t>
              </a:r>
            </a:p>
          </p:txBody>
        </p:sp>
        <p:sp>
          <p:nvSpPr>
            <p:cNvPr id="36872" name="Text Box 8"/>
            <p:cNvSpPr txBox="1">
              <a:spLocks noChangeArrowheads="1"/>
            </p:cNvSpPr>
            <p:nvPr/>
          </p:nvSpPr>
          <p:spPr bwMode="auto">
            <a:xfrm>
              <a:off x="5078" y="2426"/>
              <a:ext cx="52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a:solidFill>
                    <a:schemeClr val="tx2"/>
                  </a:solidFill>
                </a:rPr>
                <a:t>mild</a:t>
              </a:r>
            </a:p>
          </p:txBody>
        </p:sp>
        <p:sp>
          <p:nvSpPr>
            <p:cNvPr id="36874" name="Text Box 10"/>
            <p:cNvSpPr txBox="1">
              <a:spLocks noChangeArrowheads="1"/>
            </p:cNvSpPr>
            <p:nvPr/>
          </p:nvSpPr>
          <p:spPr bwMode="auto">
            <a:xfrm rot="-5428420">
              <a:off x="39" y="2347"/>
              <a:ext cx="1684" cy="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a:t>MCA mean velocity</a:t>
              </a:r>
            </a:p>
          </p:txBody>
        </p:sp>
        <p:sp>
          <p:nvSpPr>
            <p:cNvPr id="36875" name="Text Box 11"/>
            <p:cNvSpPr txBox="1">
              <a:spLocks noChangeArrowheads="1"/>
            </p:cNvSpPr>
            <p:nvPr/>
          </p:nvSpPr>
          <p:spPr bwMode="auto">
            <a:xfrm>
              <a:off x="1056" y="3840"/>
              <a:ext cx="46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800"/>
                <a:t>dates</a:t>
              </a:r>
            </a:p>
          </p:txBody>
        </p:sp>
      </p:grpSp>
      <p:sp>
        <p:nvSpPr>
          <p:cNvPr id="36877" name="Text Box 13"/>
          <p:cNvSpPr txBox="1">
            <a:spLocks noChangeArrowheads="1"/>
          </p:cNvSpPr>
          <p:nvPr/>
        </p:nvSpPr>
        <p:spPr bwMode="auto">
          <a:xfrm>
            <a:off x="3657600" y="1371600"/>
            <a:ext cx="3143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r>
              <a:rPr lang="en-US"/>
              <a:t>P</a:t>
            </a:r>
          </a:p>
        </p:txBody>
      </p:sp>
      <p:sp>
        <p:nvSpPr>
          <p:cNvPr id="36878" name="Text Box 14"/>
          <p:cNvSpPr txBox="1">
            <a:spLocks noChangeArrowheads="1"/>
          </p:cNvSpPr>
          <p:nvPr/>
        </p:nvSpPr>
        <p:spPr bwMode="auto">
          <a:xfrm>
            <a:off x="3929063" y="1371600"/>
            <a:ext cx="3143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r>
              <a:rPr lang="en-US"/>
              <a:t>P</a:t>
            </a:r>
          </a:p>
        </p:txBody>
      </p:sp>
      <p:sp>
        <p:nvSpPr>
          <p:cNvPr id="36879" name="Text Box 15"/>
          <p:cNvSpPr txBox="1">
            <a:spLocks noChangeArrowheads="1"/>
          </p:cNvSpPr>
          <p:nvPr/>
        </p:nvSpPr>
        <p:spPr bwMode="auto">
          <a:xfrm>
            <a:off x="4402138" y="1371600"/>
            <a:ext cx="3159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r>
              <a:rPr lang="en-US"/>
              <a:t>P</a:t>
            </a:r>
          </a:p>
        </p:txBody>
      </p:sp>
      <p:sp>
        <p:nvSpPr>
          <p:cNvPr id="36880" name="Text Box 16"/>
          <p:cNvSpPr txBox="1">
            <a:spLocks noChangeArrowheads="1"/>
          </p:cNvSpPr>
          <p:nvPr/>
        </p:nvSpPr>
        <p:spPr bwMode="auto">
          <a:xfrm>
            <a:off x="3236913" y="5522913"/>
            <a:ext cx="33655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200" b="1"/>
              <a:t>10</a:t>
            </a:r>
          </a:p>
        </p:txBody>
      </p:sp>
      <p:sp>
        <p:nvSpPr>
          <p:cNvPr id="36881" name="Text Box 17"/>
          <p:cNvSpPr txBox="1">
            <a:spLocks noChangeArrowheads="1"/>
          </p:cNvSpPr>
          <p:nvPr/>
        </p:nvSpPr>
        <p:spPr bwMode="auto">
          <a:xfrm>
            <a:off x="2032000" y="6248400"/>
            <a:ext cx="51117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000"/>
              <a:t>A = angiogram     P = Papavarine administration</a:t>
            </a:r>
          </a:p>
        </p:txBody>
      </p:sp>
      <p:sp>
        <p:nvSpPr>
          <p:cNvPr id="36882" name="Text Box 18"/>
          <p:cNvSpPr txBox="1">
            <a:spLocks noChangeArrowheads="1"/>
          </p:cNvSpPr>
          <p:nvPr/>
        </p:nvSpPr>
        <p:spPr bwMode="auto">
          <a:xfrm>
            <a:off x="2152650" y="4613275"/>
            <a:ext cx="4048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a:t>A</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1" name="Picture 3"/>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470400" y="1066800"/>
            <a:ext cx="3454400" cy="5181600"/>
          </a:xfrm>
          <a:prstGeom prst="rect">
            <a:avLst/>
          </a:prstGeom>
          <a:noFill/>
          <a:ln w="50800">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37892" name="Picture 4"/>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016000" y="1066800"/>
            <a:ext cx="3486150" cy="5064125"/>
          </a:xfrm>
          <a:prstGeom prst="rect">
            <a:avLst/>
          </a:prstGeom>
          <a:noFill/>
          <a:ln w="50800">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37893" name="Rectangle 5"/>
          <p:cNvSpPr>
            <a:spLocks noChangeArrowheads="1"/>
          </p:cNvSpPr>
          <p:nvPr/>
        </p:nvSpPr>
        <p:spPr bwMode="auto">
          <a:xfrm>
            <a:off x="1422400" y="1295400"/>
            <a:ext cx="3179763" cy="45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prstDash val="sysDot"/>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7" tIns="44450" rIns="90487" bIns="44450">
            <a:spAutoFit/>
          </a:bodyPr>
          <a:lstStyle/>
          <a:p>
            <a:r>
              <a:rPr lang="en-US" b="1">
                <a:solidFill>
                  <a:schemeClr val="bg2"/>
                </a:solidFill>
                <a:latin typeface="Arial" charset="0"/>
              </a:rPr>
              <a:t>RT MCA spasm, 7/10</a:t>
            </a:r>
          </a:p>
        </p:txBody>
      </p:sp>
      <p:sp>
        <p:nvSpPr>
          <p:cNvPr id="37894" name="Rectangle 6"/>
          <p:cNvSpPr>
            <a:spLocks noChangeArrowheads="1"/>
          </p:cNvSpPr>
          <p:nvPr/>
        </p:nvSpPr>
        <p:spPr bwMode="auto">
          <a:xfrm>
            <a:off x="5418138" y="1219200"/>
            <a:ext cx="2009775" cy="45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prstDash val="sysDot"/>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7" tIns="44450" rIns="90487" bIns="44450">
            <a:spAutoFit/>
          </a:bodyPr>
          <a:lstStyle/>
          <a:p>
            <a:r>
              <a:rPr lang="en-US" b="1">
                <a:solidFill>
                  <a:schemeClr val="bg2"/>
                </a:solidFill>
                <a:latin typeface="Arial" charset="0"/>
              </a:rPr>
              <a:t>LT MCA 7/10</a:t>
            </a:r>
          </a:p>
        </p:txBody>
      </p:sp>
      <p:sp>
        <p:nvSpPr>
          <p:cNvPr id="37895" name="Line 7"/>
          <p:cNvSpPr>
            <a:spLocks noChangeShapeType="1"/>
          </p:cNvSpPr>
          <p:nvPr/>
        </p:nvSpPr>
        <p:spPr bwMode="auto">
          <a:xfrm>
            <a:off x="5824538" y="1752600"/>
            <a:ext cx="271462" cy="1600200"/>
          </a:xfrm>
          <a:prstGeom prst="line">
            <a:avLst/>
          </a:prstGeom>
          <a:noFill/>
          <a:ln w="5080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37896" name="Line 8"/>
          <p:cNvSpPr>
            <a:spLocks noChangeShapeType="1"/>
          </p:cNvSpPr>
          <p:nvPr/>
        </p:nvSpPr>
        <p:spPr bwMode="auto">
          <a:xfrm>
            <a:off x="2913063" y="1752600"/>
            <a:ext cx="0" cy="1600200"/>
          </a:xfrm>
          <a:prstGeom prst="line">
            <a:avLst/>
          </a:prstGeom>
          <a:noFill/>
          <a:ln w="5080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37897" name="Text Box 9"/>
          <p:cNvSpPr txBox="1">
            <a:spLocks noChangeArrowheads="1"/>
          </p:cNvSpPr>
          <p:nvPr/>
        </p:nvSpPr>
        <p:spPr bwMode="auto">
          <a:xfrm>
            <a:off x="2032000" y="381000"/>
            <a:ext cx="4781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b="1"/>
              <a:t>Patient SG: severe spasm RT MCA</a:t>
            </a:r>
          </a:p>
        </p:txBody>
      </p:sp>
      <p:sp>
        <p:nvSpPr>
          <p:cNvPr id="37898" name="Line 10"/>
          <p:cNvSpPr>
            <a:spLocks noChangeShapeType="1"/>
          </p:cNvSpPr>
          <p:nvPr/>
        </p:nvSpPr>
        <p:spPr bwMode="auto">
          <a:xfrm flipV="1">
            <a:off x="1625600" y="4191000"/>
            <a:ext cx="609600" cy="381000"/>
          </a:xfrm>
          <a:prstGeom prst="line">
            <a:avLst/>
          </a:prstGeom>
          <a:noFill/>
          <a:ln w="508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37899" name="Rectangle 11"/>
          <p:cNvSpPr>
            <a:spLocks noChangeArrowheads="1"/>
          </p:cNvSpPr>
          <p:nvPr/>
        </p:nvSpPr>
        <p:spPr bwMode="auto">
          <a:xfrm>
            <a:off x="2844800" y="5562600"/>
            <a:ext cx="1889125" cy="363538"/>
          </a:xfrm>
          <a:prstGeom prst="rect">
            <a:avLst/>
          </a:prstGeom>
          <a:solidFill>
            <a:schemeClr val="tx1"/>
          </a:solidFill>
          <a:ln>
            <a:noFill/>
          </a:ln>
          <a:effectLst/>
          <a:extLst>
            <a:ext uri="{91240B29-F687-4f45-9708-019B960494DF}">
              <a14:hiddenLine xmlns:a14="http://schemas.microsoft.com/office/drawing/2010/main" w="12700">
                <a:solidFill>
                  <a:schemeClr val="tx1"/>
                </a:solidFill>
                <a:prstDash val="sysDot"/>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7" tIns="44450" rIns="90487" bIns="44450">
            <a:spAutoFit/>
          </a:bodyPr>
          <a:lstStyle/>
          <a:p>
            <a:r>
              <a:rPr lang="en-US" sz="1800" b="1">
                <a:solidFill>
                  <a:srgbClr val="000000"/>
                </a:solidFill>
                <a:latin typeface="Arial" charset="0"/>
              </a:rPr>
              <a:t>R MCA vel= 193</a:t>
            </a:r>
          </a:p>
        </p:txBody>
      </p:sp>
      <p:sp>
        <p:nvSpPr>
          <p:cNvPr id="37900" name="Rectangle 12"/>
          <p:cNvSpPr>
            <a:spLocks noChangeArrowheads="1"/>
          </p:cNvSpPr>
          <p:nvPr/>
        </p:nvSpPr>
        <p:spPr bwMode="auto">
          <a:xfrm>
            <a:off x="6299200" y="5715000"/>
            <a:ext cx="1736725" cy="363538"/>
          </a:xfrm>
          <a:prstGeom prst="rect">
            <a:avLst/>
          </a:prstGeom>
          <a:solidFill>
            <a:schemeClr val="tx1"/>
          </a:solidFill>
          <a:ln>
            <a:noFill/>
          </a:ln>
          <a:effectLst/>
          <a:extLst>
            <a:ext uri="{91240B29-F687-4f45-9708-019B960494DF}">
              <a14:hiddenLine xmlns:a14="http://schemas.microsoft.com/office/drawing/2010/main" w="12700">
                <a:solidFill>
                  <a:schemeClr val="tx1"/>
                </a:solidFill>
                <a:prstDash val="sysDot"/>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7" tIns="44450" rIns="90487" bIns="44450">
            <a:spAutoFit/>
          </a:bodyPr>
          <a:lstStyle/>
          <a:p>
            <a:r>
              <a:rPr lang="en-US" sz="1800" b="1">
                <a:solidFill>
                  <a:srgbClr val="000000"/>
                </a:solidFill>
                <a:latin typeface="Arial" charset="0"/>
              </a:rPr>
              <a:t>L MCA vel= 75</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ChangeArrowheads="1"/>
          </p:cNvSpPr>
          <p:nvPr/>
        </p:nvSpPr>
        <p:spPr bwMode="auto">
          <a:xfrm>
            <a:off x="711200" y="6248400"/>
            <a:ext cx="18970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2291" name="Rectangle 3"/>
          <p:cNvSpPr>
            <a:spLocks noChangeArrowheads="1"/>
          </p:cNvSpPr>
          <p:nvPr/>
        </p:nvSpPr>
        <p:spPr bwMode="auto">
          <a:xfrm>
            <a:off x="3149600" y="6248400"/>
            <a:ext cx="2844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2294" name="Rectangle 6"/>
          <p:cNvSpPr>
            <a:spLocks noGrp="1" noChangeArrowheads="1"/>
          </p:cNvSpPr>
          <p:nvPr>
            <p:ph type="title"/>
          </p:nvPr>
        </p:nvSpPr>
        <p:spPr>
          <a:xfrm>
            <a:off x="819150" y="355600"/>
            <a:ext cx="7788275" cy="1143000"/>
          </a:xfrm>
        </p:spPr>
        <p:txBody>
          <a:bodyPr/>
          <a:lstStyle/>
          <a:p>
            <a:r>
              <a:rPr lang="en-US" sz="4000" dirty="0"/>
              <a:t>Applications of TCD and TCI</a:t>
            </a:r>
          </a:p>
        </p:txBody>
      </p:sp>
      <p:sp>
        <p:nvSpPr>
          <p:cNvPr id="12295" name="Rectangle 7"/>
          <p:cNvSpPr>
            <a:spLocks noGrp="1" noChangeArrowheads="1"/>
          </p:cNvSpPr>
          <p:nvPr>
            <p:ph idx="1"/>
          </p:nvPr>
        </p:nvSpPr>
        <p:spPr>
          <a:xfrm>
            <a:off x="914400" y="1587500"/>
            <a:ext cx="6365875" cy="4114800"/>
          </a:xfrm>
        </p:spPr>
        <p:txBody>
          <a:bodyPr/>
          <a:lstStyle/>
          <a:p>
            <a:r>
              <a:rPr lang="en-US" dirty="0" smtClean="0"/>
              <a:t>Adjunct </a:t>
            </a:r>
            <a:r>
              <a:rPr lang="en-US" dirty="0"/>
              <a:t>to </a:t>
            </a:r>
            <a:r>
              <a:rPr lang="en-US" dirty="0" err="1"/>
              <a:t>extracranial</a:t>
            </a:r>
            <a:r>
              <a:rPr lang="en-US" dirty="0"/>
              <a:t> exam</a:t>
            </a:r>
          </a:p>
          <a:p>
            <a:r>
              <a:rPr lang="en-US" dirty="0"/>
              <a:t>Monitoring </a:t>
            </a:r>
            <a:r>
              <a:rPr lang="en-US" dirty="0" err="1"/>
              <a:t>vasospastic</a:t>
            </a:r>
            <a:r>
              <a:rPr lang="en-US" dirty="0"/>
              <a:t> effects of sickle cell anemia</a:t>
            </a:r>
          </a:p>
          <a:p>
            <a:r>
              <a:rPr lang="en-US" dirty="0"/>
              <a:t>Confirmation of brain death</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4"/>
          <p:cNvSpPr txBox="1">
            <a:spLocks noChangeArrowheads="1"/>
          </p:cNvSpPr>
          <p:nvPr/>
        </p:nvSpPr>
        <p:spPr bwMode="auto">
          <a:xfrm>
            <a:off x="830263" y="4699000"/>
            <a:ext cx="3087687"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b="1" dirty="0" err="1"/>
              <a:t>Rt</a:t>
            </a:r>
            <a:r>
              <a:rPr lang="en-US" b="1" dirty="0"/>
              <a:t> MCA severe spasm</a:t>
            </a:r>
          </a:p>
          <a:p>
            <a:r>
              <a:rPr lang="en-US" b="1" dirty="0"/>
              <a:t>Mean vel. = 227 cm/s</a:t>
            </a:r>
          </a:p>
        </p:txBody>
      </p:sp>
      <p:sp>
        <p:nvSpPr>
          <p:cNvPr id="38917" name="Text Box 5"/>
          <p:cNvSpPr txBox="1">
            <a:spLocks noChangeArrowheads="1"/>
          </p:cNvSpPr>
          <p:nvPr/>
        </p:nvSpPr>
        <p:spPr bwMode="auto">
          <a:xfrm>
            <a:off x="4826000" y="4762500"/>
            <a:ext cx="392457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b="1" dirty="0"/>
              <a:t>Lt MCA mean </a:t>
            </a:r>
            <a:r>
              <a:rPr lang="en-US" b="1" dirty="0" err="1" smtClean="0"/>
              <a:t>vel</a:t>
            </a:r>
            <a:r>
              <a:rPr lang="en-US" b="1" dirty="0" smtClean="0"/>
              <a:t> .= </a:t>
            </a:r>
            <a:r>
              <a:rPr lang="en-US" b="1" dirty="0"/>
              <a:t>48 cm/s</a:t>
            </a:r>
          </a:p>
        </p:txBody>
      </p:sp>
      <p:sp>
        <p:nvSpPr>
          <p:cNvPr id="38918" name="Text Box 6"/>
          <p:cNvSpPr txBox="1">
            <a:spLocks noChangeArrowheads="1"/>
          </p:cNvSpPr>
          <p:nvPr/>
        </p:nvSpPr>
        <p:spPr bwMode="auto">
          <a:xfrm>
            <a:off x="406400" y="685800"/>
            <a:ext cx="1649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a:t>Patient SG. </a:t>
            </a:r>
          </a:p>
        </p:txBody>
      </p:sp>
      <p:pic>
        <p:nvPicPr>
          <p:cNvPr id="2" name="Picture 1"/>
          <p:cNvPicPr>
            <a:picLocks noChangeAspect="1"/>
          </p:cNvPicPr>
          <p:nvPr/>
        </p:nvPicPr>
        <p:blipFill>
          <a:blip r:embed="rId3"/>
          <a:stretch>
            <a:fillRect/>
          </a:stretch>
        </p:blipFill>
        <p:spPr>
          <a:xfrm>
            <a:off x="4838700" y="1651000"/>
            <a:ext cx="4092222" cy="2946400"/>
          </a:xfrm>
          <a:prstGeom prst="rect">
            <a:avLst/>
          </a:prstGeom>
          <a:ln>
            <a:solidFill>
              <a:schemeClr val="bg1">
                <a:lumMod val="20000"/>
                <a:lumOff val="80000"/>
              </a:schemeClr>
            </a:solidFill>
          </a:ln>
        </p:spPr>
      </p:pic>
      <p:pic>
        <p:nvPicPr>
          <p:cNvPr id="3" name="Picture 2"/>
          <p:cNvPicPr>
            <a:picLocks noChangeAspect="1"/>
          </p:cNvPicPr>
          <p:nvPr/>
        </p:nvPicPr>
        <p:blipFill>
          <a:blip r:embed="rId4"/>
          <a:stretch>
            <a:fillRect/>
          </a:stretch>
        </p:blipFill>
        <p:spPr>
          <a:xfrm>
            <a:off x="381000" y="1625600"/>
            <a:ext cx="4191000" cy="3017520"/>
          </a:xfrm>
          <a:prstGeom prst="rect">
            <a:avLst/>
          </a:prstGeom>
          <a:ln>
            <a:solidFill>
              <a:srgbClr val="B9CAFF"/>
            </a:solid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SG Outcome</a:t>
            </a:r>
            <a:endParaRPr lang="en-US" dirty="0"/>
          </a:p>
        </p:txBody>
      </p:sp>
      <p:sp>
        <p:nvSpPr>
          <p:cNvPr id="3" name="Content Placeholder 2"/>
          <p:cNvSpPr>
            <a:spLocks noGrp="1"/>
          </p:cNvSpPr>
          <p:nvPr>
            <p:ph idx="1"/>
          </p:nvPr>
        </p:nvSpPr>
        <p:spPr/>
        <p:txBody>
          <a:bodyPr/>
          <a:lstStyle/>
          <a:p>
            <a:r>
              <a:rPr lang="en-US" dirty="0" smtClean="0"/>
              <a:t>Patient was discharged 7/24</a:t>
            </a:r>
          </a:p>
          <a:p>
            <a:r>
              <a:rPr lang="en-US" dirty="0" smtClean="0"/>
              <a:t>Returned for follow-up one month later and was without symptoms </a:t>
            </a:r>
            <a:r>
              <a:rPr lang="en-US" dirty="0" smtClean="0">
                <a:sym typeface="Wingdings"/>
              </a:rPr>
              <a:t></a:t>
            </a:r>
            <a:endParaRPr lang="en-US" dirty="0"/>
          </a:p>
        </p:txBody>
      </p:sp>
    </p:spTree>
    <p:extLst>
      <p:ext uri="{BB962C8B-B14F-4D97-AF65-F5344CB8AC3E}">
        <p14:creationId xmlns:p14="http://schemas.microsoft.com/office/powerpoint/2010/main" val="3852936807"/>
      </p:ext>
    </p:extLst>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711200" y="6248400"/>
            <a:ext cx="18970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2531" name="Rectangle 3"/>
          <p:cNvSpPr>
            <a:spLocks noChangeArrowheads="1"/>
          </p:cNvSpPr>
          <p:nvPr/>
        </p:nvSpPr>
        <p:spPr bwMode="auto">
          <a:xfrm>
            <a:off x="3149600" y="6248400"/>
            <a:ext cx="2844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2532" name="Rectangle 4"/>
          <p:cNvSpPr>
            <a:spLocks noGrp="1" noChangeArrowheads="1"/>
          </p:cNvSpPr>
          <p:nvPr>
            <p:ph type="title"/>
          </p:nvPr>
        </p:nvSpPr>
        <p:spPr>
          <a:xfrm>
            <a:off x="1350963" y="571500"/>
            <a:ext cx="6365875" cy="1143000"/>
          </a:xfrm>
          <a:noFill/>
          <a:ln/>
          <a:effectLst>
            <a:outerShdw blurRad="63500" dist="35921" dir="2700000" algn="ctr" rotWithShape="0">
              <a:srgbClr val="000000"/>
            </a:outerShdw>
          </a:effectLst>
        </p:spPr>
        <p:txBody>
          <a:bodyPr lIns="90487" rIns="90487"/>
          <a:lstStyle/>
          <a:p>
            <a:r>
              <a:rPr lang="en-US" sz="4000" dirty="0"/>
              <a:t>TCD for MCA Vasospasm</a:t>
            </a:r>
            <a:br>
              <a:rPr lang="en-US" sz="4000" dirty="0"/>
            </a:br>
            <a:r>
              <a:rPr lang="en-US" sz="4000" dirty="0"/>
              <a:t>Problems</a:t>
            </a:r>
          </a:p>
        </p:txBody>
      </p:sp>
      <p:sp>
        <p:nvSpPr>
          <p:cNvPr id="22533" name="Rectangle 5"/>
          <p:cNvSpPr>
            <a:spLocks noGrp="1" noChangeArrowheads="1"/>
          </p:cNvSpPr>
          <p:nvPr>
            <p:ph idx="1"/>
          </p:nvPr>
        </p:nvSpPr>
        <p:spPr>
          <a:xfrm>
            <a:off x="977900" y="1905000"/>
            <a:ext cx="7442200" cy="2876550"/>
          </a:xfrm>
          <a:noFill/>
          <a:ln/>
          <a:effectLst>
            <a:outerShdw blurRad="63500" dist="17961" dir="2700000" algn="ctr" rotWithShape="0">
              <a:srgbClr val="000000"/>
            </a:outerShdw>
          </a:effectLst>
        </p:spPr>
        <p:txBody>
          <a:bodyPr lIns="90487" rIns="90487"/>
          <a:lstStyle/>
          <a:p>
            <a:r>
              <a:rPr lang="en-US" dirty="0" smtClean="0"/>
              <a:t>Skull </a:t>
            </a:r>
            <a:r>
              <a:rPr lang="en-US" dirty="0"/>
              <a:t>penetration</a:t>
            </a:r>
          </a:p>
          <a:p>
            <a:r>
              <a:rPr lang="en-US" dirty="0" smtClean="0"/>
              <a:t>Brain swelling (displaces anatomy depth)</a:t>
            </a:r>
            <a:endParaRPr lang="en-US" dirty="0"/>
          </a:p>
          <a:p>
            <a:r>
              <a:rPr lang="en-US" dirty="0" smtClean="0"/>
              <a:t>Metals </a:t>
            </a:r>
            <a:r>
              <a:rPr lang="en-US" dirty="0"/>
              <a:t>clips </a:t>
            </a:r>
            <a:r>
              <a:rPr lang="en-US" dirty="0" smtClean="0"/>
              <a:t>can block </a:t>
            </a:r>
            <a:r>
              <a:rPr lang="en-US" dirty="0"/>
              <a:t>US signal</a:t>
            </a:r>
          </a:p>
          <a:p>
            <a:r>
              <a:rPr lang="en-US" dirty="0" smtClean="0"/>
              <a:t>Patient </a:t>
            </a:r>
            <a:r>
              <a:rPr lang="en-US" dirty="0"/>
              <a:t>cooperation</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ChangeArrowheads="1"/>
          </p:cNvSpPr>
          <p:nvPr/>
        </p:nvSpPr>
        <p:spPr bwMode="auto">
          <a:xfrm>
            <a:off x="711200" y="6248400"/>
            <a:ext cx="18970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44387" name="Rectangle 3"/>
          <p:cNvSpPr>
            <a:spLocks noChangeArrowheads="1"/>
          </p:cNvSpPr>
          <p:nvPr/>
        </p:nvSpPr>
        <p:spPr bwMode="auto">
          <a:xfrm>
            <a:off x="3149600" y="6248400"/>
            <a:ext cx="2844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44388" name="Rectangle 4"/>
          <p:cNvSpPr>
            <a:spLocks noGrp="1" noChangeArrowheads="1"/>
          </p:cNvSpPr>
          <p:nvPr>
            <p:ph type="title"/>
          </p:nvPr>
        </p:nvSpPr>
        <p:spPr>
          <a:noFill/>
          <a:ln/>
          <a:effectLst>
            <a:outerShdw blurRad="63500" dist="35921" dir="2700000" algn="ctr" rotWithShape="0">
              <a:srgbClr val="000000"/>
            </a:outerShdw>
          </a:effectLst>
        </p:spPr>
        <p:txBody>
          <a:bodyPr lIns="90487" rIns="90487"/>
          <a:lstStyle/>
          <a:p>
            <a:r>
              <a:rPr lang="en-US" sz="4000" dirty="0" smtClean="0"/>
              <a:t>Cerebral Emboli </a:t>
            </a:r>
            <a:r>
              <a:rPr lang="en-US" sz="4000" dirty="0"/>
              <a:t>Detection</a:t>
            </a:r>
          </a:p>
        </p:txBody>
      </p:sp>
      <p:sp>
        <p:nvSpPr>
          <p:cNvPr id="144389" name="Rectangle 5"/>
          <p:cNvSpPr>
            <a:spLocks noGrp="1" noChangeArrowheads="1"/>
          </p:cNvSpPr>
          <p:nvPr>
            <p:ph idx="1"/>
          </p:nvPr>
        </p:nvSpPr>
        <p:spPr>
          <a:xfrm>
            <a:off x="977900" y="1689100"/>
            <a:ext cx="6688137" cy="4114800"/>
          </a:xfrm>
          <a:noFill/>
          <a:ln/>
          <a:effectLst>
            <a:outerShdw blurRad="63500" dist="17961" dir="2700000" algn="ctr" rotWithShape="0">
              <a:srgbClr val="000000"/>
            </a:outerShdw>
          </a:effectLst>
        </p:spPr>
        <p:txBody>
          <a:bodyPr lIns="90487" rIns="90487"/>
          <a:lstStyle/>
          <a:p>
            <a:r>
              <a:rPr lang="en-US" dirty="0" smtClean="0"/>
              <a:t>The following can cause emboli to the cerebral vessels</a:t>
            </a:r>
          </a:p>
          <a:p>
            <a:pPr lvl="1"/>
            <a:r>
              <a:rPr lang="en-US" dirty="0" smtClean="0"/>
              <a:t> Cardiac </a:t>
            </a:r>
            <a:r>
              <a:rPr lang="en-US" dirty="0"/>
              <a:t>surgery</a:t>
            </a:r>
          </a:p>
          <a:p>
            <a:pPr lvl="1"/>
            <a:r>
              <a:rPr lang="en-US" dirty="0" smtClean="0"/>
              <a:t>Carotid </a:t>
            </a:r>
            <a:r>
              <a:rPr lang="en-US" dirty="0" err="1"/>
              <a:t>endarterectomy</a:t>
            </a:r>
            <a:endParaRPr lang="en-US" dirty="0"/>
          </a:p>
          <a:p>
            <a:pPr lvl="1"/>
            <a:r>
              <a:rPr lang="en-US" dirty="0" smtClean="0"/>
              <a:t>Carotid </a:t>
            </a:r>
            <a:r>
              <a:rPr lang="en-US" dirty="0"/>
              <a:t>angioplasty &amp; </a:t>
            </a:r>
            <a:r>
              <a:rPr lang="en-US" dirty="0" smtClean="0"/>
              <a:t>stenting</a:t>
            </a:r>
          </a:p>
          <a:p>
            <a:r>
              <a:rPr lang="en-US" dirty="0" smtClean="0"/>
              <a:t>TCD can be used to detect emboli during the procedures</a:t>
            </a:r>
          </a:p>
          <a:p>
            <a:pPr lvl="1"/>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p:txBody>
          <a:bodyPr/>
          <a:lstStyle/>
          <a:p>
            <a:r>
              <a:rPr lang="en-US" sz="4000"/>
              <a:t>Cerebral Emboli</a:t>
            </a:r>
          </a:p>
        </p:txBody>
      </p:sp>
      <p:sp>
        <p:nvSpPr>
          <p:cNvPr id="146435" name="Rectangle 3"/>
          <p:cNvSpPr>
            <a:spLocks noGrp="1" noChangeArrowheads="1"/>
          </p:cNvSpPr>
          <p:nvPr>
            <p:ph idx="1"/>
          </p:nvPr>
        </p:nvSpPr>
        <p:spPr>
          <a:xfrm>
            <a:off x="977900" y="1651000"/>
            <a:ext cx="7556500" cy="4114800"/>
          </a:xfrm>
        </p:spPr>
        <p:txBody>
          <a:bodyPr/>
          <a:lstStyle/>
          <a:p>
            <a:pPr>
              <a:lnSpc>
                <a:spcPct val="100000"/>
              </a:lnSpc>
              <a:spcAft>
                <a:spcPts val="1608"/>
              </a:spcAft>
            </a:pPr>
            <a:r>
              <a:rPr lang="en-US" dirty="0" smtClean="0"/>
              <a:t>High </a:t>
            </a:r>
            <a:r>
              <a:rPr lang="en-US" dirty="0"/>
              <a:t>Intensity Transient Signals (HITS</a:t>
            </a:r>
            <a:r>
              <a:rPr lang="en-US" dirty="0" smtClean="0"/>
              <a:t>) AKA, Micro-embolic </a:t>
            </a:r>
            <a:r>
              <a:rPr lang="en-US" dirty="0"/>
              <a:t>Signals (MES</a:t>
            </a:r>
            <a:r>
              <a:rPr lang="en-US" dirty="0" smtClean="0"/>
              <a:t>)</a:t>
            </a:r>
            <a:endParaRPr lang="en-US" dirty="0"/>
          </a:p>
          <a:p>
            <a:pPr>
              <a:lnSpc>
                <a:spcPct val="100000"/>
              </a:lnSpc>
              <a:spcAft>
                <a:spcPts val="1608"/>
              </a:spcAft>
            </a:pPr>
            <a:r>
              <a:rPr lang="en-US" dirty="0" smtClean="0"/>
              <a:t>Air</a:t>
            </a:r>
            <a:r>
              <a:rPr lang="en-US" dirty="0"/>
              <a:t>- </a:t>
            </a:r>
            <a:r>
              <a:rPr lang="en-US" dirty="0" smtClean="0"/>
              <a:t>bubbles (have a chirping sound on Doppler)</a:t>
            </a:r>
            <a:endParaRPr lang="en-US" dirty="0"/>
          </a:p>
          <a:p>
            <a:pPr>
              <a:lnSpc>
                <a:spcPct val="100000"/>
              </a:lnSpc>
              <a:spcAft>
                <a:spcPts val="1608"/>
              </a:spcAft>
            </a:pPr>
            <a:r>
              <a:rPr lang="en-US" dirty="0"/>
              <a:t>Particulate </a:t>
            </a:r>
            <a:r>
              <a:rPr lang="en-US" dirty="0" smtClean="0"/>
              <a:t>matter (platelets, </a:t>
            </a:r>
            <a:r>
              <a:rPr lang="en-US" dirty="0" err="1" smtClean="0"/>
              <a:t>atheromatous</a:t>
            </a:r>
            <a:r>
              <a:rPr lang="en-US" dirty="0" smtClean="0"/>
              <a:t> debris)</a:t>
            </a:r>
            <a:endParaRPr lang="en-US" dirty="0"/>
          </a:p>
          <a:p>
            <a:pPr>
              <a:lnSpc>
                <a:spcPct val="100000"/>
              </a:lnSpc>
              <a:spcAft>
                <a:spcPts val="1608"/>
              </a:spcAft>
            </a:pP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xfrm>
            <a:off x="1371600" y="457200"/>
            <a:ext cx="7145338" cy="1143000"/>
          </a:xfrm>
        </p:spPr>
        <p:txBody>
          <a:bodyPr/>
          <a:lstStyle/>
          <a:p>
            <a:r>
              <a:rPr lang="en-US" sz="4000" dirty="0"/>
              <a:t>Emboli Detection:</a:t>
            </a:r>
            <a:br>
              <a:rPr lang="en-US" sz="4000" dirty="0"/>
            </a:br>
            <a:r>
              <a:rPr lang="en-US" sz="4000" dirty="0" smtClean="0"/>
              <a:t>Intraoperative </a:t>
            </a:r>
            <a:r>
              <a:rPr lang="en-US" dirty="0" smtClean="0"/>
              <a:t>M</a:t>
            </a:r>
            <a:r>
              <a:rPr lang="en-US" sz="4000" dirty="0" smtClean="0"/>
              <a:t>onitoring</a:t>
            </a:r>
            <a:endParaRPr lang="en-US" sz="4000" dirty="0"/>
          </a:p>
        </p:txBody>
      </p:sp>
      <p:sp>
        <p:nvSpPr>
          <p:cNvPr id="87043" name="Rectangle 3"/>
          <p:cNvSpPr>
            <a:spLocks noGrp="1" noChangeArrowheads="1"/>
          </p:cNvSpPr>
          <p:nvPr>
            <p:ph idx="1"/>
          </p:nvPr>
        </p:nvSpPr>
        <p:spPr/>
        <p:txBody>
          <a:bodyPr/>
          <a:lstStyle/>
          <a:p>
            <a:r>
              <a:rPr lang="en-US" dirty="0"/>
              <a:t>Performed with head </a:t>
            </a:r>
            <a:r>
              <a:rPr lang="en-US" dirty="0" smtClean="0"/>
              <a:t>gear and 2 TCD transducers for bilateral exam</a:t>
            </a:r>
          </a:p>
          <a:p>
            <a:r>
              <a:rPr lang="en-US" dirty="0"/>
              <a:t>Assess bilateral MCAs</a:t>
            </a:r>
          </a:p>
          <a:p>
            <a:r>
              <a:rPr lang="en-US" dirty="0" smtClean="0"/>
              <a:t>Unilateral exams also possible</a:t>
            </a:r>
          </a:p>
        </p:txBody>
      </p:sp>
      <p:pic>
        <p:nvPicPr>
          <p:cNvPr id="87044" name="Picture 4" descr="head gearlow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726238" y="2895600"/>
            <a:ext cx="2076450" cy="29321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a:xfrm>
            <a:off x="1371600" y="457200"/>
            <a:ext cx="7145338" cy="1143000"/>
          </a:xfrm>
        </p:spPr>
        <p:txBody>
          <a:bodyPr/>
          <a:lstStyle/>
          <a:p>
            <a:r>
              <a:rPr lang="en-US" sz="4000"/>
              <a:t>Emboli Detection:</a:t>
            </a:r>
            <a:br>
              <a:rPr lang="en-US" sz="4000"/>
            </a:br>
            <a:r>
              <a:rPr lang="en-US" sz="4000"/>
              <a:t>intraoperative monitoring</a:t>
            </a:r>
          </a:p>
        </p:txBody>
      </p:sp>
      <p:sp>
        <p:nvSpPr>
          <p:cNvPr id="148483" name="Rectangle 3"/>
          <p:cNvSpPr>
            <a:spLocks noGrp="1" noChangeArrowheads="1"/>
          </p:cNvSpPr>
          <p:nvPr>
            <p:ph idx="1"/>
          </p:nvPr>
        </p:nvSpPr>
        <p:spPr>
          <a:xfrm>
            <a:off x="1092200" y="1955800"/>
            <a:ext cx="7450138" cy="3116263"/>
          </a:xfrm>
        </p:spPr>
        <p:txBody>
          <a:bodyPr/>
          <a:lstStyle/>
          <a:p>
            <a:r>
              <a:rPr lang="en-US" dirty="0" smtClean="0"/>
              <a:t>TCI is not used for monitoring</a:t>
            </a:r>
            <a:endParaRPr lang="en-US" dirty="0"/>
          </a:p>
          <a:p>
            <a:r>
              <a:rPr lang="en-US" dirty="0"/>
              <a:t>Monitoring usually performed for at least 20 </a:t>
            </a:r>
            <a:r>
              <a:rPr lang="en-US" dirty="0" smtClean="0"/>
              <a:t>minutes</a:t>
            </a:r>
          </a:p>
          <a:p>
            <a:r>
              <a:rPr lang="en-US" dirty="0" smtClean="0"/>
              <a:t>Automatic emboli counter software is useful to count # of MES</a:t>
            </a:r>
          </a:p>
          <a:p>
            <a:r>
              <a:rPr lang="en-US" dirty="0" smtClean="0"/>
              <a:t>Problem</a:t>
            </a:r>
            <a:r>
              <a:rPr lang="en-US" dirty="0"/>
              <a:t>: MES or artifact??</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a:xfrm>
            <a:off x="1371600" y="457200"/>
            <a:ext cx="7145338" cy="1143000"/>
          </a:xfrm>
        </p:spPr>
        <p:txBody>
          <a:bodyPr/>
          <a:lstStyle/>
          <a:p>
            <a:r>
              <a:rPr lang="en-US" sz="4000"/>
              <a:t>Emboli Detection:</a:t>
            </a:r>
            <a:br>
              <a:rPr lang="en-US" sz="4000"/>
            </a:br>
            <a:r>
              <a:rPr lang="en-US" sz="4000"/>
              <a:t>intraoperative monitoring</a:t>
            </a:r>
          </a:p>
        </p:txBody>
      </p:sp>
      <p:sp>
        <p:nvSpPr>
          <p:cNvPr id="148483" name="Rectangle 3"/>
          <p:cNvSpPr>
            <a:spLocks noGrp="1" noChangeArrowheads="1"/>
          </p:cNvSpPr>
          <p:nvPr>
            <p:ph idx="1"/>
          </p:nvPr>
        </p:nvSpPr>
        <p:spPr>
          <a:xfrm>
            <a:off x="1092200" y="1955800"/>
            <a:ext cx="7450138" cy="3116263"/>
          </a:xfrm>
        </p:spPr>
        <p:txBody>
          <a:bodyPr/>
          <a:lstStyle/>
          <a:p>
            <a:r>
              <a:rPr lang="en-US" dirty="0" smtClean="0"/>
              <a:t>High-end TCD systems use multiple sample gates for each Doppler</a:t>
            </a:r>
          </a:p>
          <a:p>
            <a:r>
              <a:rPr lang="en-US" dirty="0" smtClean="0"/>
              <a:t>MES can be “plotted” as they course through multiple MCA sample volumes</a:t>
            </a:r>
          </a:p>
          <a:p>
            <a:r>
              <a:rPr lang="en-US" dirty="0" smtClean="0"/>
              <a:t>Color M-mode is also used to detect emboli</a:t>
            </a:r>
            <a:endParaRPr lang="en-US" dirty="0"/>
          </a:p>
        </p:txBody>
      </p:sp>
    </p:spTree>
    <p:extLst>
      <p:ext uri="{BB962C8B-B14F-4D97-AF65-F5344CB8AC3E}">
        <p14:creationId xmlns:p14="http://schemas.microsoft.com/office/powerpoint/2010/main" val="21232579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977900" y="393700"/>
            <a:ext cx="7772400" cy="1143000"/>
          </a:xfrm>
        </p:spPr>
        <p:txBody>
          <a:bodyPr/>
          <a:lstStyle/>
          <a:p>
            <a:r>
              <a:rPr lang="en-US" sz="4000" dirty="0"/>
              <a:t>M-Mode with </a:t>
            </a:r>
            <a:r>
              <a:rPr lang="en-US" sz="4000" dirty="0" smtClean="0"/>
              <a:t>4 </a:t>
            </a:r>
            <a:r>
              <a:rPr lang="en-US" dirty="0"/>
              <a:t>spectral sample gates </a:t>
            </a:r>
            <a:r>
              <a:rPr lang="en-US" sz="4000" dirty="0" smtClean="0"/>
              <a:t>per side</a:t>
            </a:r>
            <a:endParaRPr lang="en-US" dirty="0"/>
          </a:p>
        </p:txBody>
      </p:sp>
      <p:pic>
        <p:nvPicPr>
          <p:cNvPr id="58371" name="Picture 3" descr="M-mode w cow reduced"/>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143000" y="1616075"/>
            <a:ext cx="6807200" cy="409575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908300" y="5829300"/>
            <a:ext cx="2914530" cy="461665"/>
          </a:xfrm>
          <a:prstGeom prst="rect">
            <a:avLst/>
          </a:prstGeom>
          <a:noFill/>
        </p:spPr>
        <p:txBody>
          <a:bodyPr wrap="none" rtlCol="0">
            <a:spAutoFit/>
          </a:bodyPr>
          <a:lstStyle/>
          <a:p>
            <a:r>
              <a:rPr lang="en-US" dirty="0" smtClean="0"/>
              <a:t>Bilateral TCD System</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4626" name="Picture 2" descr="cloorHit-sound"/>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148138" y="1524000"/>
            <a:ext cx="3998912" cy="4259263"/>
          </a:xfrm>
          <a:prstGeom prst="rect">
            <a:avLst/>
          </a:prstGeom>
          <a:noFill/>
          <a:extLst>
            <a:ext uri="{909E8E84-426E-40dd-AFC4-6F175D3DCCD1}">
              <a14:hiddenFill xmlns:a14="http://schemas.microsoft.com/office/drawing/2010/main">
                <a:solidFill>
                  <a:srgbClr val="FFFFFF"/>
                </a:solidFill>
              </a14:hiddenFill>
            </a:ext>
          </a:extLst>
        </p:spPr>
      </p:pic>
      <p:sp>
        <p:nvSpPr>
          <p:cNvPr id="154627" name="Text Box 3"/>
          <p:cNvSpPr txBox="1">
            <a:spLocks noChangeArrowheads="1"/>
          </p:cNvSpPr>
          <p:nvPr/>
        </p:nvSpPr>
        <p:spPr bwMode="auto">
          <a:xfrm>
            <a:off x="541338" y="1981200"/>
            <a:ext cx="3176587" cy="2227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800" b="1">
                <a:solidFill>
                  <a:schemeClr val="tx2"/>
                </a:solidFill>
                <a:effectLst>
                  <a:outerShdw blurRad="38100" dist="38100" dir="2700000" algn="tl">
                    <a:srgbClr val="000000"/>
                  </a:outerShdw>
                </a:effectLst>
              </a:rPr>
              <a:t>MCA with spectral </a:t>
            </a:r>
          </a:p>
          <a:p>
            <a:r>
              <a:rPr lang="en-US" sz="2800" b="1">
                <a:solidFill>
                  <a:schemeClr val="tx2"/>
                </a:solidFill>
                <a:effectLst>
                  <a:outerShdw blurRad="38100" dist="38100" dir="2700000" algn="tl">
                    <a:srgbClr val="000000"/>
                  </a:outerShdw>
                </a:effectLst>
              </a:rPr>
              <a:t>Doppler and audio </a:t>
            </a:r>
          </a:p>
          <a:p>
            <a:r>
              <a:rPr lang="en-US" sz="2800" b="1">
                <a:solidFill>
                  <a:schemeClr val="tx2"/>
                </a:solidFill>
                <a:effectLst>
                  <a:outerShdw blurRad="38100" dist="38100" dir="2700000" algn="tl">
                    <a:srgbClr val="000000"/>
                  </a:outerShdw>
                </a:effectLst>
              </a:rPr>
              <a:t>Spectrum.</a:t>
            </a:r>
          </a:p>
          <a:p>
            <a:endParaRPr lang="en-US" sz="2800" b="1">
              <a:solidFill>
                <a:schemeClr val="tx2"/>
              </a:solidFill>
              <a:effectLst>
                <a:outerShdw blurRad="38100" dist="38100" dir="2700000" algn="tl">
                  <a:srgbClr val="000000"/>
                </a:outerShdw>
              </a:effectLst>
            </a:endParaRPr>
          </a:p>
          <a:p>
            <a:r>
              <a:rPr lang="en-US" sz="2800" b="1">
                <a:solidFill>
                  <a:schemeClr val="tx2"/>
                </a:solidFill>
                <a:effectLst>
                  <a:outerShdw blurRad="38100" dist="38100" dir="2700000" algn="tl">
                    <a:srgbClr val="000000"/>
                  </a:outerShdw>
                </a:effectLst>
              </a:rPr>
              <a:t>Example of a MES</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a:xfrm>
            <a:off x="508000" y="406400"/>
            <a:ext cx="8001000" cy="1143000"/>
          </a:xfrm>
        </p:spPr>
        <p:txBody>
          <a:bodyPr/>
          <a:lstStyle/>
          <a:p>
            <a:r>
              <a:rPr lang="en-US" sz="4000" dirty="0"/>
              <a:t>Exclusive Applications of TCD</a:t>
            </a:r>
            <a:endParaRPr lang="en-US" dirty="0"/>
          </a:p>
        </p:txBody>
      </p:sp>
      <p:sp>
        <p:nvSpPr>
          <p:cNvPr id="133123" name="Rectangle 3"/>
          <p:cNvSpPr>
            <a:spLocks noGrp="1" noChangeArrowheads="1"/>
          </p:cNvSpPr>
          <p:nvPr>
            <p:ph idx="1"/>
          </p:nvPr>
        </p:nvSpPr>
        <p:spPr>
          <a:xfrm>
            <a:off x="914400" y="1790700"/>
            <a:ext cx="7462837" cy="4114800"/>
          </a:xfrm>
        </p:spPr>
        <p:txBody>
          <a:bodyPr/>
          <a:lstStyle/>
          <a:p>
            <a:pPr>
              <a:lnSpc>
                <a:spcPct val="105000"/>
              </a:lnSpc>
              <a:spcAft>
                <a:spcPct val="25000"/>
              </a:spcAft>
            </a:pPr>
            <a:r>
              <a:rPr lang="en-US" dirty="0" err="1"/>
              <a:t>Microemboli</a:t>
            </a:r>
            <a:r>
              <a:rPr lang="en-US" dirty="0"/>
              <a:t> detection during carotid surgery, CABG, and carotid PTA/stenting</a:t>
            </a:r>
          </a:p>
          <a:p>
            <a:pPr>
              <a:lnSpc>
                <a:spcPct val="105000"/>
              </a:lnSpc>
              <a:spcAft>
                <a:spcPct val="25000"/>
              </a:spcAft>
            </a:pPr>
            <a:r>
              <a:rPr lang="en-US" dirty="0"/>
              <a:t>Cerebral </a:t>
            </a:r>
            <a:r>
              <a:rPr lang="en-US" dirty="0" err="1"/>
              <a:t>autoregulation</a:t>
            </a:r>
            <a:r>
              <a:rPr lang="en-US" dirty="0"/>
              <a:t> - </a:t>
            </a:r>
            <a:r>
              <a:rPr lang="en-US" dirty="0" err="1"/>
              <a:t>vasoreactivity</a:t>
            </a:r>
            <a:r>
              <a:rPr lang="en-US" dirty="0"/>
              <a:t> to CO</a:t>
            </a:r>
            <a:r>
              <a:rPr lang="en-US" baseline="-25000" dirty="0"/>
              <a:t>2 </a:t>
            </a:r>
            <a:endParaRPr lang="en-US" baseline="-25000" dirty="0" smtClean="0"/>
          </a:p>
          <a:p>
            <a:pPr>
              <a:lnSpc>
                <a:spcPct val="105000"/>
              </a:lnSpc>
              <a:spcAft>
                <a:spcPct val="25000"/>
              </a:spcAft>
            </a:pPr>
            <a:r>
              <a:rPr lang="en-US" dirty="0" smtClean="0"/>
              <a:t>Detection of Rt. to Lt. cardiac shunts</a:t>
            </a:r>
            <a:endParaRPr lang="en-US" dirty="0"/>
          </a:p>
          <a:p>
            <a:pPr>
              <a:lnSpc>
                <a:spcPct val="105000"/>
              </a:lnSpc>
              <a:spcAft>
                <a:spcPct val="25000"/>
              </a:spcAft>
            </a:pPr>
            <a:r>
              <a:rPr lang="en-US" dirty="0"/>
              <a:t>Monitoring of real-time blood flow to brain during surgical procedures</a:t>
            </a:r>
          </a:p>
          <a:p>
            <a:pPr>
              <a:spcAft>
                <a:spcPct val="25000"/>
              </a:spcAft>
            </a:pPr>
            <a:endParaRPr lang="en-US" sz="24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3" name="Picture 2" descr="TCD-hits composite-3- 150.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60400" y="2057400"/>
            <a:ext cx="8229600" cy="2670048"/>
          </a:xfrm>
          <a:prstGeom prst="rect">
            <a:avLst/>
          </a:prstGeom>
        </p:spPr>
      </p:pic>
      <p:sp>
        <p:nvSpPr>
          <p:cNvPr id="4" name="TextBox 3"/>
          <p:cNvSpPr txBox="1"/>
          <p:nvPr/>
        </p:nvSpPr>
        <p:spPr>
          <a:xfrm>
            <a:off x="1066800" y="4914900"/>
            <a:ext cx="5247500" cy="1200328"/>
          </a:xfrm>
          <a:prstGeom prst="rect">
            <a:avLst/>
          </a:prstGeom>
          <a:noFill/>
        </p:spPr>
        <p:txBody>
          <a:bodyPr wrap="none" rtlCol="0">
            <a:spAutoFit/>
          </a:bodyPr>
          <a:lstStyle/>
          <a:p>
            <a:r>
              <a:rPr lang="en-US" dirty="0" smtClean="0"/>
              <a:t>Figure A: a </a:t>
            </a:r>
            <a:r>
              <a:rPr lang="en-US" dirty="0" err="1" smtClean="0"/>
              <a:t>microemboli</a:t>
            </a:r>
            <a:endParaRPr lang="en-US" dirty="0" smtClean="0"/>
          </a:p>
          <a:p>
            <a:r>
              <a:rPr lang="en-US" dirty="0" smtClean="0"/>
              <a:t>Figure B: an artifact, diffuse audio signal</a:t>
            </a:r>
          </a:p>
          <a:p>
            <a:r>
              <a:rPr lang="en-US" dirty="0" smtClean="0"/>
              <a:t>Figure C: a “shower” of emboli</a:t>
            </a:r>
            <a:endParaRPr lang="en-US" dirty="0"/>
          </a:p>
        </p:txBody>
      </p:sp>
    </p:spTree>
    <p:extLst>
      <p:ext uri="{BB962C8B-B14F-4D97-AF65-F5344CB8AC3E}">
        <p14:creationId xmlns:p14="http://schemas.microsoft.com/office/powerpoint/2010/main" val="343867312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smtClean="0"/>
              <a:t>Microembolic</a:t>
            </a:r>
            <a:r>
              <a:rPr lang="en-US" dirty="0" smtClean="0"/>
              <a:t> Signal</a:t>
            </a:r>
            <a:endParaRPr lang="en-US" dirty="0"/>
          </a:p>
        </p:txBody>
      </p:sp>
      <p:sp>
        <p:nvSpPr>
          <p:cNvPr id="4" name="Content Placeholder 3"/>
          <p:cNvSpPr>
            <a:spLocks noGrp="1"/>
          </p:cNvSpPr>
          <p:nvPr>
            <p:ph idx="1"/>
          </p:nvPr>
        </p:nvSpPr>
        <p:spPr/>
        <p:txBody>
          <a:bodyPr/>
          <a:lstStyle/>
          <a:p>
            <a:r>
              <a:rPr lang="en-US" dirty="0" smtClean="0"/>
              <a:t>Duration less than 300 msec.</a:t>
            </a:r>
          </a:p>
          <a:p>
            <a:r>
              <a:rPr lang="en-US" dirty="0" smtClean="0"/>
              <a:t>Signal is unidirectional within the Doppler spectrum (unless it’s a shower)</a:t>
            </a:r>
          </a:p>
          <a:p>
            <a:r>
              <a:rPr lang="en-US" dirty="0" smtClean="0"/>
              <a:t>Snap or chirp sound on Doppler audio</a:t>
            </a:r>
          </a:p>
          <a:p>
            <a:r>
              <a:rPr lang="en-US" dirty="0" smtClean="0"/>
              <a:t>Should appear in all unilateral Doppler SVs.</a:t>
            </a:r>
            <a:endParaRPr lang="en-US" dirty="0"/>
          </a:p>
        </p:txBody>
      </p:sp>
    </p:spTree>
    <p:extLst>
      <p:ext uri="{BB962C8B-B14F-4D97-AF65-F5344CB8AC3E}">
        <p14:creationId xmlns:p14="http://schemas.microsoft.com/office/powerpoint/2010/main" val="25286972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a:xfrm>
            <a:off x="855663" y="584200"/>
            <a:ext cx="7221537" cy="1143000"/>
          </a:xfrm>
        </p:spPr>
        <p:txBody>
          <a:bodyPr/>
          <a:lstStyle/>
          <a:p>
            <a:pPr>
              <a:lnSpc>
                <a:spcPct val="70000"/>
              </a:lnSpc>
            </a:pPr>
            <a:r>
              <a:rPr lang="en-US" sz="3600"/>
              <a:t>Emboli and strokes in carotid endarterectomy and stents</a:t>
            </a:r>
            <a:endParaRPr lang="en-US" sz="4000"/>
          </a:p>
        </p:txBody>
      </p:sp>
      <p:sp>
        <p:nvSpPr>
          <p:cNvPr id="88067" name="Rectangle 3"/>
          <p:cNvSpPr>
            <a:spLocks noGrp="1" noChangeArrowheads="1"/>
          </p:cNvSpPr>
          <p:nvPr>
            <p:ph idx="1"/>
          </p:nvPr>
        </p:nvSpPr>
        <p:spPr>
          <a:xfrm>
            <a:off x="977900" y="1803400"/>
            <a:ext cx="7620000" cy="3403600"/>
          </a:xfrm>
        </p:spPr>
        <p:txBody>
          <a:bodyPr/>
          <a:lstStyle/>
          <a:p>
            <a:r>
              <a:rPr lang="en-US" b="0" dirty="0" smtClean="0"/>
              <a:t>TCD </a:t>
            </a:r>
            <a:r>
              <a:rPr lang="en-US" b="0" dirty="0"/>
              <a:t>monitoring used during carotid PTA with stenting and </a:t>
            </a:r>
            <a:r>
              <a:rPr lang="en-US" b="0" dirty="0" smtClean="0"/>
              <a:t>CEA (carotid </a:t>
            </a:r>
            <a:r>
              <a:rPr lang="en-US" b="0" dirty="0" err="1" smtClean="0"/>
              <a:t>endarterectomy</a:t>
            </a:r>
            <a:r>
              <a:rPr lang="en-US" b="0" dirty="0" smtClean="0"/>
              <a:t>)</a:t>
            </a:r>
            <a:endParaRPr lang="en-US" b="0" dirty="0"/>
          </a:p>
          <a:p>
            <a:r>
              <a:rPr lang="en-US" b="0" dirty="0" smtClean="0"/>
              <a:t>40 patients for </a:t>
            </a:r>
            <a:r>
              <a:rPr lang="en-US" b="0" dirty="0"/>
              <a:t>PTA with stenting</a:t>
            </a:r>
          </a:p>
          <a:p>
            <a:r>
              <a:rPr lang="en-US" b="0" dirty="0" smtClean="0"/>
              <a:t>75 patients  </a:t>
            </a:r>
            <a:r>
              <a:rPr lang="en-US" b="0" dirty="0"/>
              <a:t>for CEA</a:t>
            </a:r>
          </a:p>
          <a:p>
            <a:endParaRPr lang="en-US" dirty="0"/>
          </a:p>
        </p:txBody>
      </p:sp>
      <p:sp>
        <p:nvSpPr>
          <p:cNvPr id="2" name="TextBox 1"/>
          <p:cNvSpPr txBox="1"/>
          <p:nvPr/>
        </p:nvSpPr>
        <p:spPr>
          <a:xfrm>
            <a:off x="1397000" y="5448300"/>
            <a:ext cx="5981700" cy="1107996"/>
          </a:xfrm>
          <a:prstGeom prst="rect">
            <a:avLst/>
          </a:prstGeom>
          <a:noFill/>
        </p:spPr>
        <p:txBody>
          <a:bodyPr wrap="square" rtlCol="0">
            <a:spAutoFit/>
          </a:bodyPr>
          <a:lstStyle/>
          <a:p>
            <a:r>
              <a:rPr lang="en-US" sz="1800" b="0" dirty="0" smtClean="0"/>
              <a:t>Jordan WD, et al. </a:t>
            </a:r>
            <a:r>
              <a:rPr lang="en-US" sz="1600" b="0" dirty="0" err="1" smtClean="0"/>
              <a:t>Microemboli</a:t>
            </a:r>
            <a:r>
              <a:rPr lang="en-US" sz="1600" b="0" dirty="0" smtClean="0"/>
              <a:t> detected by TCD monitoring in patients during carotid angioplasty versus carotid </a:t>
            </a:r>
            <a:r>
              <a:rPr lang="en-US" sz="1600" b="0" dirty="0" err="1" smtClean="0"/>
              <a:t>endarterectomy</a:t>
            </a:r>
            <a:r>
              <a:rPr lang="en-US" sz="1600" b="0" dirty="0" smtClean="0"/>
              <a:t>. Cardiovascular Surgery Jan 1999 </a:t>
            </a:r>
            <a:r>
              <a:rPr lang="en-US" sz="1600" b="0" dirty="0" err="1" smtClean="0"/>
              <a:t>Vol</a:t>
            </a:r>
            <a:r>
              <a:rPr lang="en-US" sz="1600" b="0" dirty="0" smtClean="0"/>
              <a:t> 7 No1</a:t>
            </a:r>
          </a:p>
          <a:p>
            <a:endParaRPr lang="en-US" sz="16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r>
              <a:rPr lang="en-US" sz="4000"/>
              <a:t>Jordan</a:t>
            </a:r>
          </a:p>
        </p:txBody>
      </p:sp>
      <p:sp>
        <p:nvSpPr>
          <p:cNvPr id="89091" name="Rectangle 3"/>
          <p:cNvSpPr>
            <a:spLocks noGrp="1" noChangeArrowheads="1"/>
          </p:cNvSpPr>
          <p:nvPr>
            <p:ph idx="1"/>
          </p:nvPr>
        </p:nvSpPr>
        <p:spPr>
          <a:xfrm>
            <a:off x="977900" y="1562100"/>
            <a:ext cx="7297737" cy="4114800"/>
          </a:xfrm>
        </p:spPr>
        <p:txBody>
          <a:bodyPr/>
          <a:lstStyle/>
          <a:p>
            <a:r>
              <a:rPr lang="en-US" b="0" dirty="0"/>
              <a:t>For stents, 74 emboli per stenosis with 4 neurologic events</a:t>
            </a:r>
          </a:p>
          <a:p>
            <a:r>
              <a:rPr lang="en-US" b="0" dirty="0"/>
              <a:t>For CEA. 9 emboli per stenosis, </a:t>
            </a:r>
            <a:r>
              <a:rPr lang="en-US" b="0" dirty="0" smtClean="0"/>
              <a:t>1 </a:t>
            </a:r>
            <a:r>
              <a:rPr lang="en-US" b="0" dirty="0"/>
              <a:t>neurologic event</a:t>
            </a:r>
          </a:p>
          <a:p>
            <a:r>
              <a:rPr lang="en-US" b="0" dirty="0"/>
              <a:t>CEA stroke patient had 48 MES</a:t>
            </a:r>
            <a:r>
              <a:rPr lang="en-US" dirty="0"/>
              <a:t> </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r>
              <a:rPr lang="en-US" sz="4000" dirty="0"/>
              <a:t>Jordan</a:t>
            </a:r>
            <a:r>
              <a:rPr lang="en-US" sz="4000" dirty="0" smtClean="0"/>
              <a:t>- Conclusion</a:t>
            </a:r>
            <a:r>
              <a:rPr lang="en-US" dirty="0" smtClean="0"/>
              <a:t> </a:t>
            </a:r>
            <a:endParaRPr lang="en-US" dirty="0"/>
          </a:p>
        </p:txBody>
      </p:sp>
      <p:sp>
        <p:nvSpPr>
          <p:cNvPr id="90115" name="Rectangle 3"/>
          <p:cNvSpPr>
            <a:spLocks noGrp="1" noChangeArrowheads="1"/>
          </p:cNvSpPr>
          <p:nvPr>
            <p:ph idx="1"/>
          </p:nvPr>
        </p:nvSpPr>
        <p:spPr>
          <a:xfrm>
            <a:off x="965200" y="1744663"/>
            <a:ext cx="7448550" cy="4114800"/>
          </a:xfrm>
        </p:spPr>
        <p:txBody>
          <a:bodyPr/>
          <a:lstStyle/>
          <a:p>
            <a:r>
              <a:rPr lang="en-US" b="0"/>
              <a:t>PTA with stenting  8x more microemboli  than CEA</a:t>
            </a:r>
          </a:p>
          <a:p>
            <a:r>
              <a:rPr lang="en-US" b="0"/>
              <a:t>Higher neurologic complication rate is associated with high microembolic rate</a:t>
            </a:r>
          </a:p>
          <a:p>
            <a:r>
              <a:rPr lang="en-US" b="0"/>
              <a:t>Larger study needed to determine association of MES to higher morbidity-mortality.</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ctrTitle"/>
          </p:nvPr>
        </p:nvSpPr>
        <p:spPr>
          <a:xfrm>
            <a:off x="685800" y="1447800"/>
            <a:ext cx="7772400" cy="1143000"/>
          </a:xfrm>
        </p:spPr>
        <p:txBody>
          <a:bodyPr/>
          <a:lstStyle/>
          <a:p>
            <a:r>
              <a:rPr lang="en-US" sz="4000" dirty="0" smtClean="0"/>
              <a:t>Detection of Rt. to Lt. </a:t>
            </a:r>
            <a:r>
              <a:rPr lang="en-US" dirty="0"/>
              <a:t>C</a:t>
            </a:r>
            <a:r>
              <a:rPr lang="en-US" sz="4000" dirty="0" smtClean="0"/>
              <a:t>ardiac Shunts and PFO</a:t>
            </a:r>
            <a:endParaRPr lang="en-US" sz="4000" dirty="0"/>
          </a:p>
        </p:txBody>
      </p:sp>
      <p:sp>
        <p:nvSpPr>
          <p:cNvPr id="77827" name="Rectangle 3"/>
          <p:cNvSpPr>
            <a:spLocks noGrp="1" noChangeArrowheads="1"/>
          </p:cNvSpPr>
          <p:nvPr>
            <p:ph type="subTitle" idx="1"/>
          </p:nvPr>
        </p:nvSpPr>
        <p:spPr>
          <a:xfrm>
            <a:off x="1371600" y="2971800"/>
            <a:ext cx="6400800" cy="2667000"/>
          </a:xfrm>
        </p:spPr>
        <p:txBody>
          <a:bodyPr/>
          <a:lstStyle/>
          <a:p>
            <a:r>
              <a:rPr lang="en-US" dirty="0" smtClean="0"/>
              <a:t>PFO = Patent Foramen </a:t>
            </a:r>
            <a:r>
              <a:rPr lang="en-US" dirty="0" err="1" smtClean="0"/>
              <a:t>Ovale</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r>
              <a:rPr lang="en-US" sz="4000"/>
              <a:t>Ischemic Stroke</a:t>
            </a:r>
          </a:p>
        </p:txBody>
      </p:sp>
      <p:sp>
        <p:nvSpPr>
          <p:cNvPr id="79875" name="Rectangle 3"/>
          <p:cNvSpPr>
            <a:spLocks noGrp="1" noChangeArrowheads="1"/>
          </p:cNvSpPr>
          <p:nvPr>
            <p:ph idx="1"/>
          </p:nvPr>
        </p:nvSpPr>
        <p:spPr>
          <a:xfrm>
            <a:off x="931863" y="1625600"/>
            <a:ext cx="7280275" cy="4114800"/>
          </a:xfrm>
        </p:spPr>
        <p:txBody>
          <a:bodyPr/>
          <a:lstStyle/>
          <a:p>
            <a:r>
              <a:rPr lang="en-US" dirty="0"/>
              <a:t>Represents the third greatest cause of death in the western word</a:t>
            </a:r>
          </a:p>
          <a:p>
            <a:r>
              <a:rPr lang="en-US" dirty="0"/>
              <a:t>Is the greatest cause of functional incapacity</a:t>
            </a:r>
          </a:p>
          <a:p>
            <a:r>
              <a:rPr lang="en-US" dirty="0"/>
              <a:t>Origin is undetermined in 40% of cases according to conventional etiological criteria</a:t>
            </a:r>
          </a:p>
        </p:txBody>
      </p:sp>
      <p:sp>
        <p:nvSpPr>
          <p:cNvPr id="79876" name="Text Box 4"/>
          <p:cNvSpPr txBox="1">
            <a:spLocks noChangeArrowheads="1"/>
          </p:cNvSpPr>
          <p:nvPr/>
        </p:nvSpPr>
        <p:spPr bwMode="auto">
          <a:xfrm>
            <a:off x="2606675" y="5622925"/>
            <a:ext cx="58674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pPr>
            <a:r>
              <a:rPr lang="en-US" sz="1800"/>
              <a:t>Sacco R.L.,et al, Infarcts of undetermined cause: the </a:t>
            </a:r>
            <a:r>
              <a:rPr lang="en-US" sz="1600"/>
              <a:t>NINCDS</a:t>
            </a:r>
            <a:r>
              <a:rPr lang="en-US" sz="1800"/>
              <a:t> Stroke Data Bank. </a:t>
            </a:r>
            <a:r>
              <a:rPr lang="en-US" sz="1800" i="1"/>
              <a:t>Ann. Neurol</a:t>
            </a:r>
            <a:r>
              <a:rPr lang="en-US" sz="1800"/>
              <a:t>. 1989:25:382-390</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r>
              <a:rPr lang="en-US" sz="4000"/>
              <a:t>Cryptogenic Stroke</a:t>
            </a:r>
          </a:p>
        </p:txBody>
      </p:sp>
      <p:sp>
        <p:nvSpPr>
          <p:cNvPr id="80899" name="Rectangle 3"/>
          <p:cNvSpPr>
            <a:spLocks noGrp="1" noChangeArrowheads="1"/>
          </p:cNvSpPr>
          <p:nvPr>
            <p:ph idx="1"/>
          </p:nvPr>
        </p:nvSpPr>
        <p:spPr>
          <a:xfrm>
            <a:off x="977900" y="1752600"/>
            <a:ext cx="7381875" cy="4114800"/>
          </a:xfrm>
        </p:spPr>
        <p:txBody>
          <a:bodyPr/>
          <a:lstStyle/>
          <a:p>
            <a:r>
              <a:rPr lang="en-US" dirty="0"/>
              <a:t>Stroke of unknown etiology</a:t>
            </a:r>
          </a:p>
          <a:p>
            <a:r>
              <a:rPr lang="en-US" dirty="0"/>
              <a:t>Suspicion of paradoxical brain emboli arising from the venous circulation</a:t>
            </a:r>
          </a:p>
          <a:p>
            <a:r>
              <a:rPr lang="en-US" dirty="0"/>
              <a:t>Emboli from the venous system can pass to the arterial circulation through a </a:t>
            </a:r>
            <a:r>
              <a:rPr lang="en-US" dirty="0" err="1" smtClean="0"/>
              <a:t>righ</a:t>
            </a:r>
            <a:r>
              <a:rPr lang="en-US" dirty="0"/>
              <a:t> </a:t>
            </a:r>
            <a:r>
              <a:rPr lang="en-US" dirty="0" smtClean="0"/>
              <a:t>to left cardiac shunt or PFO.</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1096963" y="584200"/>
            <a:ext cx="7165975" cy="1143000"/>
          </a:xfrm>
        </p:spPr>
        <p:txBody>
          <a:bodyPr/>
          <a:lstStyle/>
          <a:p>
            <a:r>
              <a:rPr lang="en-US"/>
              <a:t> </a:t>
            </a:r>
            <a:r>
              <a:rPr lang="en-US" sz="4000"/>
              <a:t>Paradoxical Brain Emboli</a:t>
            </a:r>
            <a:br>
              <a:rPr lang="en-US" sz="4000"/>
            </a:br>
            <a:r>
              <a:rPr lang="en-US" sz="4000"/>
              <a:t> (PBE)</a:t>
            </a:r>
            <a:endParaRPr lang="en-US" sz="4800"/>
          </a:p>
        </p:txBody>
      </p:sp>
      <p:sp>
        <p:nvSpPr>
          <p:cNvPr id="81923" name="Rectangle 3"/>
          <p:cNvSpPr>
            <a:spLocks noGrp="1" noChangeArrowheads="1"/>
          </p:cNvSpPr>
          <p:nvPr>
            <p:ph idx="1"/>
          </p:nvPr>
        </p:nvSpPr>
        <p:spPr/>
        <p:txBody>
          <a:bodyPr/>
          <a:lstStyle/>
          <a:p>
            <a:r>
              <a:rPr lang="en-US" dirty="0"/>
              <a:t>Emboli whose source is not from an identifiable source in the arterial system</a:t>
            </a:r>
          </a:p>
          <a:p>
            <a:r>
              <a:rPr lang="en-US" dirty="0"/>
              <a:t>Also referred to as venous-to-arterial emboli</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r>
              <a:rPr lang="en-US" dirty="0"/>
              <a:t>Patent Foramen </a:t>
            </a:r>
            <a:r>
              <a:rPr lang="en-US" dirty="0" err="1" smtClean="0"/>
              <a:t>Ovale</a:t>
            </a:r>
            <a:r>
              <a:rPr lang="en-US" dirty="0" smtClean="0"/>
              <a:t> (</a:t>
            </a:r>
            <a:r>
              <a:rPr lang="en-US" dirty="0"/>
              <a:t>PFO)</a:t>
            </a:r>
          </a:p>
        </p:txBody>
      </p:sp>
      <p:sp>
        <p:nvSpPr>
          <p:cNvPr id="82947" name="Rectangle 3"/>
          <p:cNvSpPr>
            <a:spLocks noGrp="1" noChangeArrowheads="1"/>
          </p:cNvSpPr>
          <p:nvPr>
            <p:ph idx="1"/>
          </p:nvPr>
        </p:nvSpPr>
        <p:spPr/>
        <p:txBody>
          <a:bodyPr/>
          <a:lstStyle/>
          <a:p>
            <a:r>
              <a:rPr lang="en-US" dirty="0"/>
              <a:t>A connection between the left and right atria</a:t>
            </a:r>
          </a:p>
          <a:p>
            <a:r>
              <a:rPr lang="en-US" dirty="0"/>
              <a:t>Due to inadequate postnatal closure of the Foramen </a:t>
            </a:r>
            <a:r>
              <a:rPr lang="en-US" dirty="0" err="1"/>
              <a:t>Ovale</a:t>
            </a:r>
            <a:r>
              <a:rPr lang="en-US" dirty="0"/>
              <a:t>.</a:t>
            </a:r>
          </a:p>
          <a:p>
            <a:r>
              <a:rPr lang="en-US" dirty="0"/>
              <a:t>Can allow emboli arising in the venous system to pass to the  arterial circulation</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977900" y="571500"/>
            <a:ext cx="7772400" cy="1143000"/>
          </a:xfrm>
        </p:spPr>
        <p:txBody>
          <a:bodyPr/>
          <a:lstStyle/>
          <a:p>
            <a:r>
              <a:rPr lang="en-US" sz="4000" dirty="0"/>
              <a:t>Head </a:t>
            </a:r>
            <a:r>
              <a:rPr lang="en-US" sz="4000" dirty="0" smtClean="0"/>
              <a:t>Gear </a:t>
            </a:r>
            <a:r>
              <a:rPr lang="en-US" sz="4000" dirty="0"/>
              <a:t>for TCD </a:t>
            </a:r>
            <a:r>
              <a:rPr lang="en-US" dirty="0" smtClean="0"/>
              <a:t>B</a:t>
            </a:r>
            <a:r>
              <a:rPr lang="en-US" sz="4000" dirty="0" smtClean="0"/>
              <a:t>ilateral </a:t>
            </a:r>
            <a:r>
              <a:rPr lang="en-US" dirty="0" smtClean="0"/>
              <a:t>M</a:t>
            </a:r>
            <a:r>
              <a:rPr lang="en-US" sz="4000" dirty="0" smtClean="0"/>
              <a:t>onitoring</a:t>
            </a:r>
            <a:endParaRPr lang="en-US" sz="4000" dirty="0"/>
          </a:p>
        </p:txBody>
      </p:sp>
      <p:pic>
        <p:nvPicPr>
          <p:cNvPr id="28675" name="Picture 3" descr="head gearlow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979738" y="1828800"/>
            <a:ext cx="3130550" cy="4419600"/>
          </a:xfrm>
          <a:prstGeom prst="rect">
            <a:avLst/>
          </a:prstGeom>
          <a:noFill/>
          <a:extLst>
            <a:ext uri="{909E8E84-426E-40dd-AFC4-6F175D3DCCD1}">
              <a14:hiddenFill xmlns:a14="http://schemas.microsoft.com/office/drawing/2010/main">
                <a:solidFill>
                  <a:srgbClr val="FFFFFF"/>
                </a:solidFill>
              </a14:hiddenFill>
            </a:ext>
          </a:extLst>
        </p:spPr>
      </p:pic>
      <p:sp>
        <p:nvSpPr>
          <p:cNvPr id="28676" name="Rectangle 4"/>
          <p:cNvSpPr>
            <a:spLocks noChangeArrowheads="1"/>
          </p:cNvSpPr>
          <p:nvPr/>
        </p:nvSpPr>
        <p:spPr bwMode="auto">
          <a:xfrm>
            <a:off x="2211388" y="6553200"/>
            <a:ext cx="6932612" cy="304800"/>
          </a:xfrm>
          <a:prstGeom prst="rect">
            <a:avLst/>
          </a:prstGeom>
          <a:solidFill>
            <a:srgbClr val="00279F"/>
          </a:solidFill>
          <a:ln w="25400">
            <a:solidFill>
              <a:srgbClr val="00279F"/>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 name="TextBox 1"/>
          <p:cNvSpPr txBox="1"/>
          <p:nvPr/>
        </p:nvSpPr>
        <p:spPr>
          <a:xfrm>
            <a:off x="825500" y="3263900"/>
            <a:ext cx="1638300" cy="830997"/>
          </a:xfrm>
          <a:prstGeom prst="rect">
            <a:avLst/>
          </a:prstGeom>
          <a:noFill/>
        </p:spPr>
        <p:txBody>
          <a:bodyPr wrap="square" rtlCol="0">
            <a:spAutoFit/>
          </a:bodyPr>
          <a:lstStyle/>
          <a:p>
            <a:r>
              <a:rPr lang="en-US" dirty="0" smtClean="0"/>
              <a:t>TCD Transducer</a:t>
            </a:r>
            <a:endParaRPr lang="en-US" dirty="0"/>
          </a:p>
        </p:txBody>
      </p:sp>
      <p:cxnSp>
        <p:nvCxnSpPr>
          <p:cNvPr id="4" name="Straight Arrow Connector 3"/>
          <p:cNvCxnSpPr/>
          <p:nvPr/>
        </p:nvCxnSpPr>
        <p:spPr>
          <a:xfrm flipV="1">
            <a:off x="2387600" y="3695700"/>
            <a:ext cx="1574800" cy="165100"/>
          </a:xfrm>
          <a:prstGeom prst="straightConnector1">
            <a:avLst/>
          </a:prstGeom>
          <a:ln w="38100" cmpd="sng">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r>
              <a:rPr lang="en-US" sz="4000"/>
              <a:t>Prevalence of PFO</a:t>
            </a:r>
            <a:r>
              <a:rPr lang="en-US"/>
              <a:t> </a:t>
            </a:r>
          </a:p>
        </p:txBody>
      </p:sp>
      <p:sp>
        <p:nvSpPr>
          <p:cNvPr id="83971" name="Rectangle 3"/>
          <p:cNvSpPr>
            <a:spLocks noGrp="1" noChangeArrowheads="1"/>
          </p:cNvSpPr>
          <p:nvPr>
            <p:ph idx="1"/>
          </p:nvPr>
        </p:nvSpPr>
        <p:spPr>
          <a:xfrm>
            <a:off x="952500" y="1905000"/>
            <a:ext cx="7861300" cy="4114800"/>
          </a:xfrm>
        </p:spPr>
        <p:txBody>
          <a:bodyPr/>
          <a:lstStyle/>
          <a:p>
            <a:r>
              <a:rPr lang="en-US" dirty="0"/>
              <a:t>Young stroke patients</a:t>
            </a:r>
            <a:r>
              <a:rPr lang="en-US" sz="3200" dirty="0"/>
              <a:t>	 	   	 </a:t>
            </a:r>
            <a:r>
              <a:rPr lang="en-US" sz="3200" dirty="0" smtClean="0"/>
              <a:t>	40</a:t>
            </a:r>
            <a:r>
              <a:rPr lang="en-US" sz="3200" dirty="0"/>
              <a:t>-50%</a:t>
            </a:r>
          </a:p>
          <a:p>
            <a:r>
              <a:rPr lang="en-US" dirty="0"/>
              <a:t>Patients with cryptogenic stroke</a:t>
            </a:r>
            <a:r>
              <a:rPr lang="en-US" sz="3200" dirty="0"/>
              <a:t>  	 </a:t>
            </a:r>
            <a:r>
              <a:rPr lang="en-US" sz="3200" dirty="0" smtClean="0"/>
              <a:t>	42</a:t>
            </a:r>
            <a:r>
              <a:rPr lang="en-US" sz="3200" dirty="0"/>
              <a:t>-77% </a:t>
            </a:r>
          </a:p>
          <a:p>
            <a:r>
              <a:rPr lang="en-US" dirty="0"/>
              <a:t>Normal controls</a:t>
            </a:r>
            <a:r>
              <a:rPr lang="en-US" sz="3200" dirty="0"/>
              <a:t>				10-30%</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a:xfrm>
            <a:off x="1439863" y="406400"/>
            <a:ext cx="6365875" cy="1143000"/>
          </a:xfrm>
        </p:spPr>
        <p:txBody>
          <a:bodyPr/>
          <a:lstStyle/>
          <a:p>
            <a:r>
              <a:rPr lang="en-US" sz="4000" b="0" dirty="0" smtClean="0"/>
              <a:t>Patent Foramen </a:t>
            </a:r>
            <a:r>
              <a:rPr lang="en-US" sz="4000" b="0" dirty="0" err="1" smtClean="0"/>
              <a:t>Ovale</a:t>
            </a:r>
            <a:endParaRPr lang="en-US" sz="4000" b="0" dirty="0"/>
          </a:p>
        </p:txBody>
      </p:sp>
      <p:pic>
        <p:nvPicPr>
          <p:cNvPr id="150532" name="Picture 4"/>
          <p:cNvPicPr>
            <a:picLocks noGrp="1" noChangeAspect="1" noChangeArrowheads="1"/>
          </p:cNvPicPr>
          <p:nvPr>
            <p:ph type="clipArt" sz="half" idx="2"/>
          </p:nvPr>
        </p:nvPicPr>
        <p:blipFill>
          <a:blip r:embed="rId3">
            <a:extLst>
              <a:ext uri="{28A0092B-C50C-407E-A947-70E740481C1C}">
                <a14:useLocalDpi xmlns:a14="http://schemas.microsoft.com/office/drawing/2010/main"/>
              </a:ext>
            </a:extLst>
          </a:blip>
          <a:srcRect/>
          <a:stretch>
            <a:fillRect/>
          </a:stretch>
        </p:blipFill>
        <p:spPr>
          <a:xfrm>
            <a:off x="1420813" y="1854200"/>
            <a:ext cx="2620962" cy="4114800"/>
          </a:xfrm>
        </p:spPr>
      </p:pic>
      <p:sp>
        <p:nvSpPr>
          <p:cNvPr id="150533" name="Rectangle 5"/>
          <p:cNvSpPr>
            <a:spLocks noChangeArrowheads="1"/>
          </p:cNvSpPr>
          <p:nvPr/>
        </p:nvSpPr>
        <p:spPr bwMode="auto">
          <a:xfrm>
            <a:off x="2211388" y="6553200"/>
            <a:ext cx="6932612" cy="304800"/>
          </a:xfrm>
          <a:prstGeom prst="rect">
            <a:avLst/>
          </a:prstGeom>
          <a:solidFill>
            <a:srgbClr val="00279F"/>
          </a:solidFill>
          <a:ln w="25400">
            <a:solidFill>
              <a:srgbClr val="00279F"/>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pic>
        <p:nvPicPr>
          <p:cNvPr id="2" name="Picture 1" descr="PFO-1.tif"/>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686300" y="1841500"/>
            <a:ext cx="2973946" cy="4140200"/>
          </a:xfrm>
          <a:prstGeom prst="rect">
            <a:avLst/>
          </a:prstGeom>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p:txBody>
          <a:bodyPr/>
          <a:lstStyle/>
          <a:p>
            <a:r>
              <a:rPr lang="en-US" sz="4000"/>
              <a:t>Test for PFO</a:t>
            </a:r>
          </a:p>
        </p:txBody>
      </p:sp>
      <p:sp>
        <p:nvSpPr>
          <p:cNvPr id="153603" name="Rectangle 3"/>
          <p:cNvSpPr>
            <a:spLocks noGrp="1" noChangeArrowheads="1"/>
          </p:cNvSpPr>
          <p:nvPr>
            <p:ph idx="1"/>
          </p:nvPr>
        </p:nvSpPr>
        <p:spPr>
          <a:xfrm>
            <a:off x="977900" y="1582738"/>
            <a:ext cx="7891462" cy="4114800"/>
          </a:xfrm>
        </p:spPr>
        <p:txBody>
          <a:bodyPr/>
          <a:lstStyle/>
          <a:p>
            <a:r>
              <a:rPr lang="en-US" sz="2400" dirty="0" smtClean="0"/>
              <a:t>Patient supine,  Intravenous line is placed,</a:t>
            </a:r>
          </a:p>
          <a:p>
            <a:r>
              <a:rPr lang="en-US" sz="2400" dirty="0"/>
              <a:t>Bilateral TCD </a:t>
            </a:r>
            <a:r>
              <a:rPr lang="en-US" sz="2400" dirty="0" smtClean="0"/>
              <a:t>headgear is mounted and MCA Doppler signals obtained</a:t>
            </a:r>
          </a:p>
          <a:p>
            <a:r>
              <a:rPr lang="en-US" sz="2400" dirty="0"/>
              <a:t>M</a:t>
            </a:r>
            <a:r>
              <a:rPr lang="en-US" sz="2400" dirty="0" smtClean="0"/>
              <a:t>icro bubbles created by mixing saline and air is injected into the IV line</a:t>
            </a:r>
            <a:endParaRPr lang="en-US" sz="2400" dirty="0"/>
          </a:p>
          <a:p>
            <a:r>
              <a:rPr lang="en-US" sz="2400" dirty="0"/>
              <a:t>Patient then performs a </a:t>
            </a:r>
            <a:r>
              <a:rPr lang="en-US" sz="2400" dirty="0" err="1"/>
              <a:t>valsalva</a:t>
            </a:r>
            <a:r>
              <a:rPr lang="en-US" sz="2400" dirty="0"/>
              <a:t> maneuver.</a:t>
            </a:r>
          </a:p>
          <a:p>
            <a:r>
              <a:rPr lang="en-US" sz="2400" dirty="0" smtClean="0"/>
              <a:t>If no Rt. to </a:t>
            </a:r>
            <a:r>
              <a:rPr lang="en-US" sz="2400" dirty="0"/>
              <a:t>L</a:t>
            </a:r>
            <a:r>
              <a:rPr lang="en-US" sz="2400" dirty="0" smtClean="0"/>
              <a:t>t. shunt, bubbles go to lungs and dissipate</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p:txBody>
          <a:bodyPr/>
          <a:lstStyle/>
          <a:p>
            <a:r>
              <a:rPr lang="en-US" sz="4000"/>
              <a:t>Test for PFO</a:t>
            </a:r>
          </a:p>
        </p:txBody>
      </p:sp>
      <p:sp>
        <p:nvSpPr>
          <p:cNvPr id="153603" name="Rectangle 3"/>
          <p:cNvSpPr>
            <a:spLocks noGrp="1" noChangeArrowheads="1"/>
          </p:cNvSpPr>
          <p:nvPr>
            <p:ph idx="1"/>
          </p:nvPr>
        </p:nvSpPr>
        <p:spPr>
          <a:xfrm>
            <a:off x="977900" y="1582738"/>
            <a:ext cx="7581900" cy="4114800"/>
          </a:xfrm>
        </p:spPr>
        <p:txBody>
          <a:bodyPr/>
          <a:lstStyle/>
          <a:p>
            <a:r>
              <a:rPr lang="en-US" dirty="0" smtClean="0"/>
              <a:t>If shunt exists, bubbles will go to the MCA and are detected with bilateral </a:t>
            </a:r>
            <a:r>
              <a:rPr lang="en-US" dirty="0"/>
              <a:t>TCD </a:t>
            </a:r>
            <a:r>
              <a:rPr lang="en-US" dirty="0" smtClean="0"/>
              <a:t>monitoring. </a:t>
            </a:r>
          </a:p>
          <a:p>
            <a:r>
              <a:rPr lang="en-US" dirty="0" smtClean="0"/>
              <a:t>A micro bubble “shower” occurs</a:t>
            </a:r>
            <a:endParaRPr lang="en-US" dirty="0"/>
          </a:p>
        </p:txBody>
      </p:sp>
    </p:spTree>
    <p:extLst>
      <p:ext uri="{BB962C8B-B14F-4D97-AF65-F5344CB8AC3E}">
        <p14:creationId xmlns:p14="http://schemas.microsoft.com/office/powerpoint/2010/main" val="17685450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2578" name="Picture 2" descr="normal"/>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370138" y="1524000"/>
            <a:ext cx="4725987" cy="4732338"/>
          </a:xfrm>
          <a:prstGeom prst="rect">
            <a:avLst/>
          </a:prstGeom>
          <a:noFill/>
          <a:extLst>
            <a:ext uri="{909E8E84-426E-40dd-AFC4-6F175D3DCCD1}">
              <a14:hiddenFill xmlns:a14="http://schemas.microsoft.com/office/drawing/2010/main">
                <a:solidFill>
                  <a:srgbClr val="FFFFFF"/>
                </a:solidFill>
              </a14:hiddenFill>
            </a:ext>
          </a:extLst>
        </p:spPr>
      </p:pic>
      <p:sp>
        <p:nvSpPr>
          <p:cNvPr id="152579" name="Text Box 3"/>
          <p:cNvSpPr txBox="1">
            <a:spLocks noChangeArrowheads="1"/>
          </p:cNvSpPr>
          <p:nvPr/>
        </p:nvSpPr>
        <p:spPr bwMode="auto">
          <a:xfrm>
            <a:off x="1638300" y="381000"/>
            <a:ext cx="6319838"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a:r>
              <a:rPr lang="en-US" sz="3200" b="1">
                <a:latin typeface="Tahoma" charset="0"/>
              </a:rPr>
              <a:t>Normal TCD bubble test</a:t>
            </a:r>
          </a:p>
          <a:p>
            <a:pPr algn="ctr"/>
            <a:r>
              <a:rPr lang="en-US" sz="3200" b="1">
                <a:latin typeface="Tahoma" charset="0"/>
              </a:rPr>
              <a:t>with bilateral MCA monitoring</a:t>
            </a:r>
          </a:p>
        </p:txBody>
      </p:sp>
      <p:sp>
        <p:nvSpPr>
          <p:cNvPr id="152580" name="Text Box 4"/>
          <p:cNvSpPr txBox="1">
            <a:spLocks noChangeArrowheads="1"/>
          </p:cNvSpPr>
          <p:nvPr/>
        </p:nvSpPr>
        <p:spPr bwMode="auto">
          <a:xfrm>
            <a:off x="7231063" y="2573338"/>
            <a:ext cx="61595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r>
              <a:rPr lang="en-US" sz="3200" b="1">
                <a:solidFill>
                  <a:srgbClr val="FFFF00"/>
                </a:solidFill>
              </a:rPr>
              <a:t>R</a:t>
            </a:r>
            <a:endParaRPr lang="en-US" b="1"/>
          </a:p>
        </p:txBody>
      </p:sp>
      <p:sp>
        <p:nvSpPr>
          <p:cNvPr id="152581" name="Text Box 5"/>
          <p:cNvSpPr txBox="1">
            <a:spLocks noChangeArrowheads="1"/>
          </p:cNvSpPr>
          <p:nvPr/>
        </p:nvSpPr>
        <p:spPr bwMode="auto">
          <a:xfrm>
            <a:off x="7315200" y="4902200"/>
            <a:ext cx="4064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r>
              <a:rPr lang="en-US" sz="3200" b="1">
                <a:solidFill>
                  <a:srgbClr val="FFFF00"/>
                </a:solidFill>
              </a:rPr>
              <a:t>L</a:t>
            </a:r>
            <a:endParaRPr lang="en-US" b="1"/>
          </a:p>
        </p:txBody>
      </p:sp>
      <p:sp>
        <p:nvSpPr>
          <p:cNvPr id="152582" name="Rectangle 6"/>
          <p:cNvSpPr>
            <a:spLocks noChangeArrowheads="1"/>
          </p:cNvSpPr>
          <p:nvPr/>
        </p:nvSpPr>
        <p:spPr bwMode="auto">
          <a:xfrm>
            <a:off x="2211388" y="6553200"/>
            <a:ext cx="6932612" cy="304800"/>
          </a:xfrm>
          <a:prstGeom prst="rect">
            <a:avLst/>
          </a:prstGeom>
          <a:solidFill>
            <a:srgbClr val="00279F"/>
          </a:solidFill>
          <a:ln w="25400">
            <a:solidFill>
              <a:srgbClr val="00279F"/>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 name="TextBox 1"/>
          <p:cNvSpPr txBox="1"/>
          <p:nvPr/>
        </p:nvSpPr>
        <p:spPr>
          <a:xfrm>
            <a:off x="317500" y="2159000"/>
            <a:ext cx="1866900" cy="2308324"/>
          </a:xfrm>
          <a:prstGeom prst="rect">
            <a:avLst/>
          </a:prstGeom>
          <a:noFill/>
        </p:spPr>
        <p:txBody>
          <a:bodyPr wrap="square" rtlCol="0">
            <a:spAutoFit/>
          </a:bodyPr>
          <a:lstStyle/>
          <a:p>
            <a:r>
              <a:rPr lang="en-US" dirty="0" smtClean="0"/>
              <a:t>2 sample gates per side, one at 52 mm depth, the other at 56 mm</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7900" y="444500"/>
            <a:ext cx="7772400" cy="1143000"/>
          </a:xfrm>
        </p:spPr>
        <p:txBody>
          <a:bodyPr/>
          <a:lstStyle/>
          <a:p>
            <a:r>
              <a:rPr lang="en-US" dirty="0"/>
              <a:t>Positive TCD </a:t>
            </a:r>
            <a:r>
              <a:rPr lang="en-US" dirty="0" smtClean="0"/>
              <a:t>Bubble Test</a:t>
            </a:r>
            <a:r>
              <a:rPr lang="en-US" dirty="0">
                <a:latin typeface="Book Antiqua" charset="0"/>
              </a:rPr>
              <a:t/>
            </a:r>
            <a:br>
              <a:rPr lang="en-US" dirty="0">
                <a:latin typeface="Book Antiqua" charset="0"/>
              </a:rPr>
            </a:br>
            <a:endParaRPr lang="en-US" dirty="0"/>
          </a:p>
        </p:txBody>
      </p:sp>
      <p:pic>
        <p:nvPicPr>
          <p:cNvPr id="3" name="Picture 2" descr="microshower multiple -150.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587500" y="1257300"/>
            <a:ext cx="6611346" cy="4953000"/>
          </a:xfrm>
          <a:prstGeom prst="rect">
            <a:avLst/>
          </a:prstGeom>
        </p:spPr>
      </p:pic>
    </p:spTree>
    <p:extLst>
      <p:ext uri="{BB962C8B-B14F-4D97-AF65-F5344CB8AC3E}">
        <p14:creationId xmlns:p14="http://schemas.microsoft.com/office/powerpoint/2010/main" val="25657170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Rectangle 3"/>
          <p:cNvSpPr>
            <a:spLocks noGrp="1" noChangeArrowheads="1"/>
          </p:cNvSpPr>
          <p:nvPr>
            <p:ph type="title"/>
          </p:nvPr>
        </p:nvSpPr>
        <p:spPr>
          <a:xfrm>
            <a:off x="977900" y="393700"/>
            <a:ext cx="7772400" cy="1143000"/>
          </a:xfrm>
        </p:spPr>
        <p:txBody>
          <a:bodyPr/>
          <a:lstStyle/>
          <a:p>
            <a:r>
              <a:rPr lang="en-US" sz="3200" dirty="0"/>
              <a:t>Intracranial ICA </a:t>
            </a:r>
            <a:r>
              <a:rPr lang="en-US" sz="3200" dirty="0" smtClean="0"/>
              <a:t>Anatomy</a:t>
            </a:r>
            <a:endParaRPr lang="en-US" sz="5400" dirty="0"/>
          </a:p>
        </p:txBody>
      </p:sp>
      <p:sp>
        <p:nvSpPr>
          <p:cNvPr id="59396" name="Rectangle 4"/>
          <p:cNvSpPr>
            <a:spLocks noChangeArrowheads="1"/>
          </p:cNvSpPr>
          <p:nvPr/>
        </p:nvSpPr>
        <p:spPr bwMode="auto">
          <a:xfrm>
            <a:off x="2211388" y="6553200"/>
            <a:ext cx="6932612" cy="304800"/>
          </a:xfrm>
          <a:prstGeom prst="rect">
            <a:avLst/>
          </a:prstGeom>
          <a:solidFill>
            <a:srgbClr val="00279F"/>
          </a:solidFill>
          <a:ln w="25400">
            <a:solidFill>
              <a:srgbClr val="00279F"/>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pic>
        <p:nvPicPr>
          <p:cNvPr id="5" name="Picture 4" descr="Transorbit anat-150.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28700" y="1676400"/>
            <a:ext cx="7519124" cy="41021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Arial-MTMI">
  <a:themeElements>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GCU-Treatmt-graft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GCU-Treatmt-graft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GCU-Treatmt-graft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GCU-Treatmt-graft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GCU-Treatmt-graft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GCU-Treatmt-graft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GCU-Treatmt-graft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_Standard-full-helv">
  <a:themeElements>
    <a:clrScheme name="">
      <a:dk1>
        <a:srgbClr val="02103E"/>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GCU-Art-indirect-5">
      <a:majorFont>
        <a:latin typeface="Arial Rounded MT Bold"/>
        <a:ea typeface=""/>
        <a:cs typeface=""/>
      </a:majorFont>
      <a:minorFont>
        <a:latin typeface="Arial Rounded MT Bol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65" charset="0"/>
            <a:ea typeface="ＭＳ Ｐゴシック" pitchFamily="-65" charset="-128"/>
            <a:cs typeface="ＭＳ Ｐゴシック" pitchFamily="-65"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65" charset="0"/>
            <a:ea typeface="ＭＳ Ｐゴシック" pitchFamily="-65" charset="-128"/>
            <a:cs typeface="ＭＳ Ｐゴシック" pitchFamily="-65" charset="-128"/>
          </a:defRPr>
        </a:defPPr>
      </a:lstStyle>
    </a:lnDef>
  </a:objectDefaults>
  <a:extraClrSchemeLst>
    <a:extraClrScheme>
      <a:clrScheme name="GCU-Art-indirect-5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GCU-Art-indirect-5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GCU-Art-indirect-5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GCU-Art-indirect-5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GCU-Art-indirect-5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GCU-Art-indirect-5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GCU-Art-indirect-5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_Microsoft Office 98">
  <a:themeElements>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Microsoft Office 98">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Microsoft Office 98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icrosoft Office 98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icrosoft Office 98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icrosoft Office 98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icrosoft Office 98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icrosoft Office 98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icrosoft Office 98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_Dopp-funda">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Dopp-funda">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opp-fund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opp-funda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opp-funda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opp-funda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opp-fund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opp-fund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opp-fund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1_Removable Disk (D:)">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Removable Disk (D:)">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Removable Disk (D:)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Removable Disk (D:)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Removable Disk (D:)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Removable Disk (D:)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emovable Disk (D:)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Removable Disk (D:)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Removable Disk (D:)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2_Standard-full-helv">
  <a:themeElements>
    <a:clrScheme name="">
      <a:dk1>
        <a:srgbClr val="02103E"/>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GCU-Art-indirect-5">
      <a:majorFont>
        <a:latin typeface="Arial Rounded MT Bold"/>
        <a:ea typeface=""/>
        <a:cs typeface=""/>
      </a:majorFont>
      <a:minorFont>
        <a:latin typeface="Arial Rounded MT Bol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65" charset="0"/>
            <a:ea typeface="ＭＳ Ｐゴシック" pitchFamily="-65" charset="-128"/>
            <a:cs typeface="ＭＳ Ｐゴシック" pitchFamily="-65"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65" charset="0"/>
            <a:ea typeface="ＭＳ Ｐゴシック" pitchFamily="-65" charset="-128"/>
            <a:cs typeface="ＭＳ Ｐゴシック" pitchFamily="-65" charset="-128"/>
          </a:defRPr>
        </a:defPPr>
      </a:lstStyle>
    </a:lnDef>
  </a:objectDefaults>
  <a:extraClrSchemeLst>
    <a:extraClrScheme>
      <a:clrScheme name="GCU-Art-indirect-5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GCU-Art-indirect-5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GCU-Art-indirect-5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GCU-Art-indirect-5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GCU-Art-indirect-5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GCU-Art-indirect-5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GCU-Art-indirect-5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2_Microsoft Office 98">
  <a:themeElements>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Microsoft Office 98">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Microsoft Office 98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icrosoft Office 98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icrosoft Office 98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icrosoft Office 98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icrosoft Office 98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icrosoft Office 98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icrosoft Office 98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2_Dopp-funda">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Dopp-funda">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opp-fund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opp-funda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opp-funda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opp-funda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opp-fund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opp-fund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opp-fund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2_Removable Disk (D:)">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Removable Disk (D:)">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Removable Disk (D:)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Removable Disk (D:)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Removable Disk (D:)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Removable Disk (D:)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emovable Disk (D:)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Removable Disk (D:)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Removable Disk (D:)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3_Standard-full-helv">
  <a:themeElements>
    <a:clrScheme name="">
      <a:dk1>
        <a:srgbClr val="02103E"/>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GCU-Art-indirect-5">
      <a:majorFont>
        <a:latin typeface="Arial Rounded MT Bold"/>
        <a:ea typeface=""/>
        <a:cs typeface=""/>
      </a:majorFont>
      <a:minorFont>
        <a:latin typeface="Arial Rounded MT Bol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65" charset="0"/>
            <a:ea typeface="ＭＳ Ｐゴシック" pitchFamily="-65" charset="-128"/>
            <a:cs typeface="ＭＳ Ｐゴシック" pitchFamily="-65"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65" charset="0"/>
            <a:ea typeface="ＭＳ Ｐゴシック" pitchFamily="-65" charset="-128"/>
            <a:cs typeface="ＭＳ Ｐゴシック" pitchFamily="-65" charset="-128"/>
          </a:defRPr>
        </a:defPPr>
      </a:lstStyle>
    </a:lnDef>
  </a:objectDefaults>
  <a:extraClrSchemeLst>
    <a:extraClrScheme>
      <a:clrScheme name="GCU-Art-indirect-5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GCU-Art-indirect-5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GCU-Art-indirect-5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GCU-Art-indirect-5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GCU-Art-indirect-5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GCU-Art-indirect-5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GCU-Art-indirect-5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3_Microsoft Office 98">
  <a:themeElements>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Microsoft Office 98">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Microsoft Office 98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icrosoft Office 98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icrosoft Office 98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icrosoft Office 98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icrosoft Office 98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icrosoft Office 98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icrosoft Office 98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Art-indirect testing-GCU -02-2012">
  <a:themeElements>
    <a:clrScheme name="">
      <a:dk1>
        <a:srgbClr val="02103E"/>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penile-pool">
      <a:majorFont>
        <a:latin typeface="Arial Rounded MT Bold"/>
        <a:ea typeface=""/>
        <a:cs typeface=""/>
      </a:majorFont>
      <a:minorFont>
        <a:latin typeface="Arial Rounded MT Bol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chemeClr val="accent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pitchFamily="-65" charset="0"/>
          </a:defRPr>
        </a:defPPr>
      </a:lstStyle>
    </a:spDef>
    <a:lnDef>
      <a:spPr bwMode="auto">
        <a:xfrm>
          <a:off x="0" y="0"/>
          <a:ext cx="1" cy="1"/>
        </a:xfrm>
        <a:custGeom>
          <a:avLst/>
          <a:gdLst/>
          <a:ahLst/>
          <a:cxnLst/>
          <a:rect l="0" t="0" r="0" b="0"/>
          <a:pathLst/>
        </a:custGeom>
        <a:solidFill>
          <a:schemeClr val="accent1"/>
        </a:solidFill>
        <a:ln w="25400" cap="flat" cmpd="sng" algn="ctr">
          <a:solidFill>
            <a:schemeClr val="accent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pitchFamily="-65" charset="0"/>
          </a:defRPr>
        </a:defPPr>
      </a:lstStyle>
    </a:lnDef>
  </a:objectDefaults>
  <a:extraClrSchemeLst>
    <a:extraClrScheme>
      <a:clrScheme name="penile-pool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enile-pool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penile-pool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penile-pool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penile-pool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penile-pool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penile-pool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3_Dopp-funda">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Dopp-funda">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opp-fund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opp-funda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opp-funda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opp-funda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opp-fund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opp-fund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opp-fund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3_Removable Disk (D:)">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Removable Disk (D:)">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Removable Disk (D:)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Removable Disk (D:)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Removable Disk (D:)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Removable Disk (D:)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emovable Disk (D:)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Removable Disk (D:)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Removable Disk (D:)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2.xml><?xml version="1.0" encoding="utf-8"?>
<a:theme xmlns:a="http://schemas.openxmlformats.org/drawingml/2006/main" name="4_Microsoft Office 98">
  <a:themeElements>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Microsoft Office 98">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Microsoft Office 98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icrosoft Office 98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icrosoft Office 98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icrosoft Office 98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icrosoft Office 98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icrosoft Office 98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icrosoft Office 98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3.xml><?xml version="1.0" encoding="utf-8"?>
<a:theme xmlns:a="http://schemas.openxmlformats.org/drawingml/2006/main" name="4_Dopp-funda">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Dopp-funda">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opp-fund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opp-funda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opp-funda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opp-funda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opp-fund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opp-fund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opp-fund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4.xml><?xml version="1.0" encoding="utf-8"?>
<a:theme xmlns:a="http://schemas.openxmlformats.org/drawingml/2006/main" name="4_Removable Disk (D:)">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Removable Disk (D:)">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Removable Disk (D:)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Removable Disk (D:)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Removable Disk (D:)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Removable Disk (D:)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emovable Disk (D:)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Removable Disk (D:)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Removable Disk (D:)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5.xml><?xml version="1.0" encoding="utf-8"?>
<a:theme xmlns:a="http://schemas.openxmlformats.org/drawingml/2006/main" name="5_Microsoft Office 98">
  <a:themeElements>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Microsoft Office 98">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Microsoft Office 98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icrosoft Office 98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icrosoft Office 98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icrosoft Office 98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icrosoft Office 98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icrosoft Office 98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icrosoft Office 98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6.xml><?xml version="1.0" encoding="utf-8"?>
<a:theme xmlns:a="http://schemas.openxmlformats.org/drawingml/2006/main" name="5_Dopp-funda">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Dopp-funda">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opp-fund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opp-funda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opp-funda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opp-funda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opp-fund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opp-fund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opp-fund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7.xml><?xml version="1.0" encoding="utf-8"?>
<a:theme xmlns:a="http://schemas.openxmlformats.org/drawingml/2006/main" name="5_Removable Disk (D:)">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Removable Disk (D:)">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Removable Disk (D:)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Removable Disk (D:)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Removable Disk (D:)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Removable Disk (D:)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emovable Disk (D:)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Removable Disk (D:)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Removable Disk (D:)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8.xml><?xml version="1.0" encoding="utf-8"?>
<a:theme xmlns:a="http://schemas.openxmlformats.org/drawingml/2006/main" name="6_Microsoft Office 98">
  <a:themeElements>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Microsoft Office 98">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Microsoft Office 98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icrosoft Office 98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icrosoft Office 98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icrosoft Office 98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icrosoft Office 98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icrosoft Office 98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icrosoft Office 98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9.xml><?xml version="1.0" encoding="utf-8"?>
<a:theme xmlns:a="http://schemas.openxmlformats.org/drawingml/2006/main" name="6_Dopp-funda">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Dopp-funda">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opp-fund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opp-funda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opp-funda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opp-funda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opp-fund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opp-fund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opp-fund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Chapter 10-Arterial Anatomy, Physiology, Hemodynamics">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Chapter 10-Arterial Anatomy, Physiology, Hemodynamics">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Chapter 10-Arterial Anatomy, Physiology, Hemodynamic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hapter 10-Arterial Anatomy, Physiology, Hemodynamic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hapter 10-Arterial Anatomy, Physiology, Hemodynamic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hapter 10-Arterial Anatomy, Physiology, Hemodynamic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hapter 10-Arterial Anatomy, Physiology, Hemodynamic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hapter 10-Arterial Anatomy, Physiology, Hemodynamic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hapter 10-Arterial Anatomy, Physiology, Hemodynamic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0.xml><?xml version="1.0" encoding="utf-8"?>
<a:theme xmlns:a="http://schemas.openxmlformats.org/drawingml/2006/main" name="6_Removable Disk (D:)">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Removable Disk (D:)">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Removable Disk (D:)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Removable Disk (D:)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Removable Disk (D:)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Removable Disk (D:)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emovable Disk (D:)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Removable Disk (D:)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Removable Disk (D:)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1.xml><?xml version="1.0" encoding="utf-8"?>
<a:theme xmlns:a="http://schemas.openxmlformats.org/drawingml/2006/main" name="1_Art-indirect testing-GCU -02-2012">
  <a:themeElements>
    <a:clrScheme name="">
      <a:dk1>
        <a:srgbClr val="02103E"/>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penile-pool">
      <a:majorFont>
        <a:latin typeface="Arial Rounded MT Bold"/>
        <a:ea typeface=""/>
        <a:cs typeface=""/>
      </a:majorFont>
      <a:minorFont>
        <a:latin typeface="Arial Rounded MT Bol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chemeClr val="accent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pitchFamily="-65" charset="0"/>
          </a:defRPr>
        </a:defPPr>
      </a:lstStyle>
    </a:spDef>
    <a:lnDef>
      <a:spPr bwMode="auto">
        <a:xfrm>
          <a:off x="0" y="0"/>
          <a:ext cx="1" cy="1"/>
        </a:xfrm>
        <a:custGeom>
          <a:avLst/>
          <a:gdLst/>
          <a:ahLst/>
          <a:cxnLst/>
          <a:rect l="0" t="0" r="0" b="0"/>
          <a:pathLst/>
        </a:custGeom>
        <a:solidFill>
          <a:schemeClr val="accent1"/>
        </a:solidFill>
        <a:ln w="25400" cap="flat" cmpd="sng" algn="ctr">
          <a:solidFill>
            <a:schemeClr val="accent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pitchFamily="-65" charset="0"/>
          </a:defRPr>
        </a:defPPr>
      </a:lstStyle>
    </a:lnDef>
  </a:objectDefaults>
  <a:extraClrSchemeLst>
    <a:extraClrScheme>
      <a:clrScheme name="penile-pool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enile-pool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penile-pool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penile-pool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penile-pool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penile-pool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penile-pool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2.xml><?xml version="1.0" encoding="utf-8"?>
<a:theme xmlns:a="http://schemas.openxmlformats.org/drawingml/2006/main" name="Chapter 10-Arterial Anatomy, Physiology, Hemodynamics">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Chapter 10-Arterial Anatomy, Physiology, Hemodynamics">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Chapter 10-Arterial Anatomy, Physiology, Hemodynamic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hapter 10-Arterial Anatomy, Physiology, Hemodynamic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hapter 10-Arterial Anatomy, Physiology, Hemodynamic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hapter 10-Arterial Anatomy, Physiology, Hemodynamic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hapter 10-Arterial Anatomy, Physiology, Hemodynamic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hapter 10-Arterial Anatomy, Physiology, Hemodynamic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hapter 10-Arterial Anatomy, Physiology, Hemodynamic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3.xml><?xml version="1.0" encoding="utf-8"?>
<a:theme xmlns:a="http://schemas.openxmlformats.org/drawingml/2006/main" name="2_GCU-Treatmt-grafts">
  <a:themeElements>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GCU-Treatmt-grafts">
      <a:majorFont>
        <a:latin typeface="Helvetica"/>
        <a:ea typeface="ＭＳ Ｐゴシック"/>
        <a:cs typeface=""/>
      </a:majorFont>
      <a:minorFont>
        <a:latin typeface="Helvetica"/>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GCU-Treatmt-graft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GCU-Treatmt-graft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GCU-Treatmt-graft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GCU-Treatmt-graft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GCU-Treatmt-graft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GCU-Treatmt-graft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GCU-Treatmt-graft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4.xml><?xml version="1.0" encoding="utf-8"?>
<a:theme xmlns:a="http://schemas.openxmlformats.org/drawingml/2006/main" name="1_gcu-art-indirect">
  <a:themeElements>
    <a:clrScheme name="">
      <a:dk1>
        <a:srgbClr val="02103E"/>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gcu-art-indirect">
      <a:majorFont>
        <a:latin typeface="Arial Rounded MT Bold"/>
        <a:ea typeface=""/>
        <a:cs typeface=""/>
      </a:majorFont>
      <a:minorFont>
        <a:latin typeface="Arial Rounded MT Bol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chemeClr val="accent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pitchFamily="-65" charset="0"/>
          </a:defRPr>
        </a:defPPr>
      </a:lstStyle>
    </a:spDef>
    <a:lnDef>
      <a:spPr bwMode="auto">
        <a:xfrm>
          <a:off x="0" y="0"/>
          <a:ext cx="1" cy="1"/>
        </a:xfrm>
        <a:custGeom>
          <a:avLst/>
          <a:gdLst/>
          <a:ahLst/>
          <a:cxnLst/>
          <a:rect l="0" t="0" r="0" b="0"/>
          <a:pathLst/>
        </a:custGeom>
        <a:solidFill>
          <a:schemeClr val="accent1"/>
        </a:solidFill>
        <a:ln w="25400" cap="flat" cmpd="sng" algn="ctr">
          <a:solidFill>
            <a:schemeClr val="accent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pitchFamily="-65" charset="0"/>
          </a:defRPr>
        </a:defPPr>
      </a:lstStyle>
    </a:lnDef>
  </a:objectDefaults>
  <a:extraClrSchemeLst>
    <a:extraClrScheme>
      <a:clrScheme name="gcu-art-indirec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gcu-art-indirec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gcu-art-indirec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gcu-art-indirec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gcu-art-indirec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gcu-art-indirec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gcu-art-indirec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5.xml><?xml version="1.0" encoding="utf-8"?>
<a:theme xmlns:a="http://schemas.openxmlformats.org/drawingml/2006/main" name="Lecture#2-GCU-Art-indirect-6">
  <a:themeElements>
    <a:clrScheme name="">
      <a:dk1>
        <a:srgbClr val="02103E"/>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Lecture#2-GCU-Art-indirect-6">
      <a:majorFont>
        <a:latin typeface="Arial Rounded MT Bold"/>
        <a:ea typeface=""/>
        <a:cs typeface=""/>
      </a:majorFont>
      <a:minorFont>
        <a:latin typeface="Arial Rounded MT Bol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chemeClr val="accent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pitchFamily="-65" charset="0"/>
          </a:defRPr>
        </a:defPPr>
      </a:lstStyle>
    </a:spDef>
    <a:lnDef>
      <a:spPr bwMode="auto">
        <a:xfrm>
          <a:off x="0" y="0"/>
          <a:ext cx="1" cy="1"/>
        </a:xfrm>
        <a:custGeom>
          <a:avLst/>
          <a:gdLst/>
          <a:ahLst/>
          <a:cxnLst/>
          <a:rect l="0" t="0" r="0" b="0"/>
          <a:pathLst/>
        </a:custGeom>
        <a:solidFill>
          <a:schemeClr val="accent1"/>
        </a:solidFill>
        <a:ln w="25400" cap="flat" cmpd="sng" algn="ctr">
          <a:solidFill>
            <a:schemeClr val="accent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pitchFamily="-65" charset="0"/>
          </a:defRPr>
        </a:defPPr>
      </a:lstStyle>
    </a:lnDef>
  </a:objectDefaults>
  <a:extraClrSchemeLst>
    <a:extraClrScheme>
      <a:clrScheme name="Lecture#2-GCU-Art-indirect-6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Lecture#2-GCU-Art-indirect-6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Lecture#2-GCU-Art-indirect-6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Lecture#2-GCU-Art-indirect-6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Lecture#2-GCU-Art-indirect-6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Lecture#2-GCU-Art-indirect-6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Lecture#2-GCU-Art-indirect-6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6.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7.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GCU-Treatmt-grafts">
  <a:themeElements>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GCU-Treatmt-grafts">
      <a:majorFont>
        <a:latin typeface="Helvetica"/>
        <a:ea typeface="ＭＳ Ｐゴシック"/>
        <a:cs typeface=""/>
      </a:majorFont>
      <a:minorFont>
        <a:latin typeface="Helvetica"/>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GCU-Treatmt-graft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GCU-Treatmt-graft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GCU-Treatmt-graft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GCU-Treatmt-graft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GCU-Treatmt-graft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GCU-Treatmt-graft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GCU-Treatmt-graft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gcu-art-indirect">
  <a:themeElements>
    <a:clrScheme name="">
      <a:dk1>
        <a:srgbClr val="02103E"/>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gcu-art-indirect">
      <a:majorFont>
        <a:latin typeface="Arial Rounded MT Bold"/>
        <a:ea typeface=""/>
        <a:cs typeface=""/>
      </a:majorFont>
      <a:minorFont>
        <a:latin typeface="Arial Rounded MT Bol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chemeClr val="accent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pitchFamily="-65" charset="0"/>
          </a:defRPr>
        </a:defPPr>
      </a:lstStyle>
    </a:spDef>
    <a:lnDef>
      <a:spPr bwMode="auto">
        <a:xfrm>
          <a:off x="0" y="0"/>
          <a:ext cx="1" cy="1"/>
        </a:xfrm>
        <a:custGeom>
          <a:avLst/>
          <a:gdLst/>
          <a:ahLst/>
          <a:cxnLst/>
          <a:rect l="0" t="0" r="0" b="0"/>
          <a:pathLst/>
        </a:custGeom>
        <a:solidFill>
          <a:schemeClr val="accent1"/>
        </a:solidFill>
        <a:ln w="25400" cap="flat" cmpd="sng" algn="ctr">
          <a:solidFill>
            <a:schemeClr val="accent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pitchFamily="-65" charset="0"/>
          </a:defRPr>
        </a:defPPr>
      </a:lstStyle>
    </a:lnDef>
  </a:objectDefaults>
  <a:extraClrSchemeLst>
    <a:extraClrScheme>
      <a:clrScheme name="gcu-art-indirec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gcu-art-indirec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gcu-art-indirec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gcu-art-indirec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gcu-art-indirec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gcu-art-indirec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gcu-art-indirec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Standard-full-helv">
  <a:themeElements>
    <a:clrScheme name="">
      <a:dk1>
        <a:srgbClr val="02103E"/>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GCU-Art-indirect-5">
      <a:majorFont>
        <a:latin typeface="Arial Rounded MT Bold"/>
        <a:ea typeface=""/>
        <a:cs typeface=""/>
      </a:majorFont>
      <a:minorFont>
        <a:latin typeface="Arial Rounded MT Bol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65" charset="0"/>
            <a:ea typeface="ＭＳ Ｐゴシック" pitchFamily="-65" charset="-128"/>
            <a:cs typeface="ＭＳ Ｐゴシック" pitchFamily="-65"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65" charset="0"/>
            <a:ea typeface="ＭＳ Ｐゴシック" pitchFamily="-65" charset="-128"/>
            <a:cs typeface="ＭＳ Ｐゴシック" pitchFamily="-65" charset="-128"/>
          </a:defRPr>
        </a:defPPr>
      </a:lstStyle>
    </a:lnDef>
  </a:objectDefaults>
  <a:extraClrSchemeLst>
    <a:extraClrScheme>
      <a:clrScheme name="GCU-Art-indirect-5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GCU-Art-indirect-5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GCU-Art-indirect-5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GCU-Art-indirect-5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GCU-Art-indirect-5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GCU-Art-indirect-5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GCU-Art-indirect-5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Microsoft Office 98">
  <a:themeElements>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Microsoft Office 98">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Microsoft Office 98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icrosoft Office 98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icrosoft Office 98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icrosoft Office 98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icrosoft Office 98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icrosoft Office 98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icrosoft Office 98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Dopp-funda">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Dopp-funda">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opp-fund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opp-funda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opp-funda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opp-funda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opp-fund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opp-fund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opp-fund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Removable Disk (D:)">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Removable Disk (D:)">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Removable Disk (D:)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Removable Disk (D:)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Removable Disk (D:)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Removable Disk (D:)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emovable Disk (D:)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Removable Disk (D:)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Removable Disk (D:)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themeOverride>
</file>

<file path=ppt/theme/themeOverride2.xml><?xml version="1.0" encoding="utf-8"?>
<a:themeOverride xmlns:a="http://schemas.openxmlformats.org/drawingml/2006/main">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themeOverride>
</file>

<file path=ppt/theme/themeOverride3.xml><?xml version="1.0" encoding="utf-8"?>
<a:themeOverride xmlns:a="http://schemas.openxmlformats.org/drawingml/2006/main">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themeOverride>
</file>

<file path=ppt/theme/themeOverride4.xml><?xml version="1.0" encoding="utf-8"?>
<a:themeOverride xmlns:a="http://schemas.openxmlformats.org/drawingml/2006/main">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themeOverride>
</file>

<file path=ppt/theme/themeOverride5.xml><?xml version="1.0" encoding="utf-8"?>
<a:themeOverride xmlns:a="http://schemas.openxmlformats.org/drawingml/2006/main">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themeOverride>
</file>

<file path=ppt/theme/themeOverride6.xml><?xml version="1.0" encoding="utf-8"?>
<a:themeOverride xmlns:a="http://schemas.openxmlformats.org/drawingml/2006/main">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themeOverride>
</file>

<file path=docProps/app.xml><?xml version="1.0" encoding="utf-8"?>
<Properties xmlns="http://schemas.openxmlformats.org/officeDocument/2006/extended-properties" xmlns:vt="http://schemas.openxmlformats.org/officeDocument/2006/docPropsVTypes">
  <Template>Arial-MTMI.thmx</Template>
  <TotalTime>4852</TotalTime>
  <Pages>10</Pages>
  <Words>2968</Words>
  <Application>Microsoft Macintosh PowerPoint</Application>
  <PresentationFormat>On-screen Show (4:3)</PresentationFormat>
  <Paragraphs>377</Paragraphs>
  <Slides>85</Slides>
  <Notes>66</Notes>
  <HiddenSlides>0</HiddenSlides>
  <MMClips>0</MMClips>
  <ScaleCrop>false</ScaleCrop>
  <HeadingPairs>
    <vt:vector size="6" baseType="variant">
      <vt:variant>
        <vt:lpstr>Theme</vt:lpstr>
      </vt:variant>
      <vt:variant>
        <vt:i4>35</vt:i4>
      </vt:variant>
      <vt:variant>
        <vt:lpstr>Embedded OLE Servers</vt:lpstr>
      </vt:variant>
      <vt:variant>
        <vt:i4>2</vt:i4>
      </vt:variant>
      <vt:variant>
        <vt:lpstr>Slide Titles</vt:lpstr>
      </vt:variant>
      <vt:variant>
        <vt:i4>85</vt:i4>
      </vt:variant>
    </vt:vector>
  </HeadingPairs>
  <TitlesOfParts>
    <vt:vector size="122" baseType="lpstr">
      <vt:lpstr>Arial-MTMI</vt:lpstr>
      <vt:lpstr>Art-indirect testing-GCU -02-2012</vt:lpstr>
      <vt:lpstr>1_Chapter 10-Arterial Anatomy, Physiology, Hemodynamics</vt:lpstr>
      <vt:lpstr>1_GCU-Treatmt-grafts</vt:lpstr>
      <vt:lpstr>gcu-art-indirect</vt:lpstr>
      <vt:lpstr>Standard-full-helv</vt:lpstr>
      <vt:lpstr>Microsoft Office 98</vt:lpstr>
      <vt:lpstr>Dopp-funda</vt:lpstr>
      <vt:lpstr>Removable Disk (D:)</vt:lpstr>
      <vt:lpstr>1_Standard-full-helv</vt:lpstr>
      <vt:lpstr>1_Microsoft Office 98</vt:lpstr>
      <vt:lpstr>1_Dopp-funda</vt:lpstr>
      <vt:lpstr>1_Removable Disk (D:)</vt:lpstr>
      <vt:lpstr>2_Standard-full-helv</vt:lpstr>
      <vt:lpstr>2_Microsoft Office 98</vt:lpstr>
      <vt:lpstr>2_Dopp-funda</vt:lpstr>
      <vt:lpstr>2_Removable Disk (D:)</vt:lpstr>
      <vt:lpstr>3_Standard-full-helv</vt:lpstr>
      <vt:lpstr>3_Microsoft Office 98</vt:lpstr>
      <vt:lpstr>3_Dopp-funda</vt:lpstr>
      <vt:lpstr>3_Removable Disk (D:)</vt:lpstr>
      <vt:lpstr>4_Microsoft Office 98</vt:lpstr>
      <vt:lpstr>4_Dopp-funda</vt:lpstr>
      <vt:lpstr>4_Removable Disk (D:)</vt:lpstr>
      <vt:lpstr>5_Microsoft Office 98</vt:lpstr>
      <vt:lpstr>5_Dopp-funda</vt:lpstr>
      <vt:lpstr>5_Removable Disk (D:)</vt:lpstr>
      <vt:lpstr>6_Microsoft Office 98</vt:lpstr>
      <vt:lpstr>6_Dopp-funda</vt:lpstr>
      <vt:lpstr>6_Removable Disk (D:)</vt:lpstr>
      <vt:lpstr>1_Art-indirect testing-GCU -02-2012</vt:lpstr>
      <vt:lpstr>Chapter 10-Arterial Anatomy, Physiology, Hemodynamics</vt:lpstr>
      <vt:lpstr>2_GCU-Treatmt-grafts</vt:lpstr>
      <vt:lpstr>1_gcu-art-indirect</vt:lpstr>
      <vt:lpstr>Lecture#2-GCU-Art-indirect-6</vt:lpstr>
      <vt:lpstr>Image</vt:lpstr>
      <vt:lpstr>Document</vt:lpstr>
      <vt:lpstr>Instructor’s Digital Curriculum Resource-  For Techniques in Noninvasive Vascular Diagnosis-4th edition.   by Robert J. Daigle, BA, RVT, RVS, FSVU, FSDMS  Produced by Summer Publishing. LLC</vt:lpstr>
      <vt:lpstr>Chapter 15.   Transcranial Doppler   Techniques In Noninvasive Vascular Diagnosis -  4th edition  </vt:lpstr>
      <vt:lpstr>TCD “Free-hand” Method</vt:lpstr>
      <vt:lpstr>PowerPoint Presentation</vt:lpstr>
      <vt:lpstr>Applications of TCD &amp; TCI</vt:lpstr>
      <vt:lpstr>Applications of TCD and TCI</vt:lpstr>
      <vt:lpstr>Exclusive Applications of TCD</vt:lpstr>
      <vt:lpstr>Head Gear for TCD Bilateral Monitoring</vt:lpstr>
      <vt:lpstr>Intracranial ICA Anatomy</vt:lpstr>
      <vt:lpstr>PowerPoint Presentation</vt:lpstr>
      <vt:lpstr>Middle Cerebral Arteries (MCA)</vt:lpstr>
      <vt:lpstr>Anterior Cerebral Arteries (ACA)</vt:lpstr>
      <vt:lpstr>Incomplete Circle in Patient with ICA Occlusion</vt:lpstr>
      <vt:lpstr>Cerebral Collateral Pathways</vt:lpstr>
      <vt:lpstr>Posterior Cerebral Arteries (PCA)</vt:lpstr>
      <vt:lpstr>TCD Windows -Transtemporal</vt:lpstr>
      <vt:lpstr>TCD Windows –Transtemporal Arteries Accessible</vt:lpstr>
      <vt:lpstr>TCD Windows - Transorbital</vt:lpstr>
      <vt:lpstr>TCD Windows-Suboccipital – Foramen Magnum </vt:lpstr>
      <vt:lpstr>Circle of Willis Anomalies</vt:lpstr>
      <vt:lpstr>TCD Method- MCA</vt:lpstr>
      <vt:lpstr>TCD Method</vt:lpstr>
      <vt:lpstr>TCD – Vessel Identification</vt:lpstr>
      <vt:lpstr>Mean Velocity for TCD</vt:lpstr>
      <vt:lpstr>TCD Method- Bifurcation</vt:lpstr>
      <vt:lpstr>TCD Method - ACA</vt:lpstr>
      <vt:lpstr>TCD Method - PCA</vt:lpstr>
      <vt:lpstr>Depths and Flow Direction- Transtemporal</vt:lpstr>
      <vt:lpstr>Suboccipital Window</vt:lpstr>
      <vt:lpstr>Suboccipital – Foramen Magnum Vessels  accessible: </vt:lpstr>
      <vt:lpstr>TCD Method –Vertebral Basilar</vt:lpstr>
      <vt:lpstr>TCD Method –Vertebral Basilar</vt:lpstr>
      <vt:lpstr>Depths and Flow Direction-Suboccipital</vt:lpstr>
      <vt:lpstr>Transorbital</vt:lpstr>
      <vt:lpstr>Transorbital</vt:lpstr>
      <vt:lpstr>Depths and Flow Direction-Transorbital</vt:lpstr>
      <vt:lpstr>Transcranial Color Doppler Imaging (TCI)</vt:lpstr>
      <vt:lpstr>TCI Method</vt:lpstr>
      <vt:lpstr>TCI Anatomy- Transtemporal</vt:lpstr>
      <vt:lpstr>TCI</vt:lpstr>
      <vt:lpstr>TCI Method</vt:lpstr>
      <vt:lpstr>MCA</vt:lpstr>
      <vt:lpstr>MCA / ACA  Bifurcation</vt:lpstr>
      <vt:lpstr>Anterior Cerebral Artery  (ACA) (A1)</vt:lpstr>
      <vt:lpstr>Posterior Cerebral Artery (PCA)</vt:lpstr>
      <vt:lpstr>Posterior Cerebral Artery (PCA)</vt:lpstr>
      <vt:lpstr>Posterior Cerebral Artery (PCA)</vt:lpstr>
      <vt:lpstr>Vertebro-Basilar</vt:lpstr>
      <vt:lpstr>Cerebral Aneurysm</vt:lpstr>
      <vt:lpstr>Cerebral Aneurysm</vt:lpstr>
      <vt:lpstr>Cerebral Vasospasm</vt:lpstr>
      <vt:lpstr>Cerebral Vasospasm Symptoms</vt:lpstr>
      <vt:lpstr>Vasospasm Method</vt:lpstr>
      <vt:lpstr>Vasospasm Method</vt:lpstr>
      <vt:lpstr>TCD - MCA Vasospasm</vt:lpstr>
      <vt:lpstr>TCD Chart for Vasospasm</vt:lpstr>
      <vt:lpstr>Patient S.G.</vt:lpstr>
      <vt:lpstr>PowerPoint Presentation</vt:lpstr>
      <vt:lpstr>PowerPoint Presentation</vt:lpstr>
      <vt:lpstr>PowerPoint Presentation</vt:lpstr>
      <vt:lpstr>SG Outcome</vt:lpstr>
      <vt:lpstr>TCD for MCA Vasospasm Problems</vt:lpstr>
      <vt:lpstr>Cerebral Emboli Detection</vt:lpstr>
      <vt:lpstr>Cerebral Emboli</vt:lpstr>
      <vt:lpstr>Emboli Detection: Intraoperative Monitoring</vt:lpstr>
      <vt:lpstr>Emboli Detection: intraoperative monitoring</vt:lpstr>
      <vt:lpstr>Emboli Detection: intraoperative monitoring</vt:lpstr>
      <vt:lpstr>M-Mode with 4 spectral sample gates per side</vt:lpstr>
      <vt:lpstr>PowerPoint Presentation</vt:lpstr>
      <vt:lpstr>PowerPoint Presentation</vt:lpstr>
      <vt:lpstr>Microembolic Signal</vt:lpstr>
      <vt:lpstr>Emboli and strokes in carotid endarterectomy and stents</vt:lpstr>
      <vt:lpstr>Jordan</vt:lpstr>
      <vt:lpstr>Jordan- Conclusion </vt:lpstr>
      <vt:lpstr>Detection of Rt. to Lt. Cardiac Shunts and PFO</vt:lpstr>
      <vt:lpstr>Ischemic Stroke</vt:lpstr>
      <vt:lpstr>Cryptogenic Stroke</vt:lpstr>
      <vt:lpstr> Paradoxical Brain Emboli  (PBE)</vt:lpstr>
      <vt:lpstr>Patent Foramen Ovale (PFO)</vt:lpstr>
      <vt:lpstr>Prevalence of PFO </vt:lpstr>
      <vt:lpstr>Patent Foramen Ovale</vt:lpstr>
      <vt:lpstr>Test for PFO</vt:lpstr>
      <vt:lpstr>Test for PFO</vt:lpstr>
      <vt:lpstr>PowerPoint Presentation</vt:lpstr>
      <vt:lpstr>Positive TCD Bubble Test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Transcranial Doppler</dc:title>
  <dc:subject/>
  <dc:creator>Robert J Daigle</dc:creator>
  <cp:keywords/>
  <dc:description/>
  <cp:lastModifiedBy>Robert Daigle</cp:lastModifiedBy>
  <cp:revision>97</cp:revision>
  <cp:lastPrinted>2004-05-11T14:34:04Z</cp:lastPrinted>
  <dcterms:created xsi:type="dcterms:W3CDTF">1997-04-28T18:15:40Z</dcterms:created>
  <dcterms:modified xsi:type="dcterms:W3CDTF">2020-09-16T15:40:49Z</dcterms:modified>
</cp:coreProperties>
</file>